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8288000" cy="10287000"/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80" d="100"/>
          <a:sy n="80" d="100"/>
        </p:scale>
        <p:origin x="824" y="2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2703" y="987679"/>
            <a:ext cx="5626734" cy="864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5212" y="2394659"/>
            <a:ext cx="16957575" cy="6656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9505" y="1548250"/>
              <a:ext cx="12325350" cy="72294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831773" y="8160060"/>
              <a:ext cx="2624455" cy="0"/>
            </a:xfrm>
            <a:custGeom>
              <a:avLst/>
              <a:gdLst/>
              <a:ahLst/>
              <a:cxnLst/>
              <a:rect l="l" t="t" r="r" b="b"/>
              <a:pathLst>
                <a:path w="2624454">
                  <a:moveTo>
                    <a:pt x="0" y="0"/>
                  </a:moveTo>
                  <a:lnTo>
                    <a:pt x="2624154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96059" y="8064810"/>
              <a:ext cx="47625" cy="190500"/>
            </a:xfrm>
            <a:custGeom>
              <a:avLst/>
              <a:gdLst/>
              <a:ahLst/>
              <a:cxnLst/>
              <a:rect l="l" t="t" r="r" b="b"/>
              <a:pathLst>
                <a:path w="47625" h="190500">
                  <a:moveTo>
                    <a:pt x="26967" y="190499"/>
                  </a:moveTo>
                  <a:lnTo>
                    <a:pt x="20652" y="190499"/>
                  </a:lnTo>
                  <a:lnTo>
                    <a:pt x="17615" y="189895"/>
                  </a:lnTo>
                  <a:lnTo>
                    <a:pt x="0" y="169845"/>
                  </a:lnTo>
                  <a:lnTo>
                    <a:pt x="0" y="20654"/>
                  </a:lnTo>
                  <a:lnTo>
                    <a:pt x="23809" y="0"/>
                  </a:lnTo>
                  <a:lnTo>
                    <a:pt x="26967" y="0"/>
                  </a:lnTo>
                  <a:lnTo>
                    <a:pt x="47619" y="20654"/>
                  </a:lnTo>
                  <a:lnTo>
                    <a:pt x="47619" y="169845"/>
                  </a:lnTo>
                  <a:lnTo>
                    <a:pt x="26967" y="190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77402" y="7603057"/>
              <a:ext cx="1614805" cy="652780"/>
            </a:xfrm>
            <a:custGeom>
              <a:avLst/>
              <a:gdLst/>
              <a:ahLst/>
              <a:cxnLst/>
              <a:rect l="l" t="t" r="r" b="b"/>
              <a:pathLst>
                <a:path w="1614804" h="652779">
                  <a:moveTo>
                    <a:pt x="533400" y="266700"/>
                  </a:moveTo>
                  <a:lnTo>
                    <a:pt x="529094" y="218757"/>
                  </a:lnTo>
                  <a:lnTo>
                    <a:pt x="516712" y="173634"/>
                  </a:lnTo>
                  <a:lnTo>
                    <a:pt x="496976" y="132092"/>
                  </a:lnTo>
                  <a:lnTo>
                    <a:pt x="470674" y="94869"/>
                  </a:lnTo>
                  <a:lnTo>
                    <a:pt x="438531" y="62725"/>
                  </a:lnTo>
                  <a:lnTo>
                    <a:pt x="401307" y="36410"/>
                  </a:lnTo>
                  <a:lnTo>
                    <a:pt x="359752" y="16687"/>
                  </a:lnTo>
                  <a:lnTo>
                    <a:pt x="314629" y="4292"/>
                  </a:lnTo>
                  <a:lnTo>
                    <a:pt x="266700" y="0"/>
                  </a:lnTo>
                  <a:lnTo>
                    <a:pt x="218757" y="4292"/>
                  </a:lnTo>
                  <a:lnTo>
                    <a:pt x="173634" y="16687"/>
                  </a:lnTo>
                  <a:lnTo>
                    <a:pt x="132080" y="36410"/>
                  </a:lnTo>
                  <a:lnTo>
                    <a:pt x="94869" y="62725"/>
                  </a:lnTo>
                  <a:lnTo>
                    <a:pt x="62712" y="94869"/>
                  </a:lnTo>
                  <a:lnTo>
                    <a:pt x="36410" y="132092"/>
                  </a:lnTo>
                  <a:lnTo>
                    <a:pt x="16675" y="173634"/>
                  </a:lnTo>
                  <a:lnTo>
                    <a:pt x="4292" y="218757"/>
                  </a:lnTo>
                  <a:lnTo>
                    <a:pt x="0" y="266700"/>
                  </a:lnTo>
                  <a:lnTo>
                    <a:pt x="4292" y="314642"/>
                  </a:lnTo>
                  <a:lnTo>
                    <a:pt x="16675" y="359765"/>
                  </a:lnTo>
                  <a:lnTo>
                    <a:pt x="36410" y="401307"/>
                  </a:lnTo>
                  <a:lnTo>
                    <a:pt x="62712" y="438531"/>
                  </a:lnTo>
                  <a:lnTo>
                    <a:pt x="94869" y="470674"/>
                  </a:lnTo>
                  <a:lnTo>
                    <a:pt x="132080" y="496989"/>
                  </a:lnTo>
                  <a:lnTo>
                    <a:pt x="173634" y="516712"/>
                  </a:lnTo>
                  <a:lnTo>
                    <a:pt x="218757" y="529107"/>
                  </a:lnTo>
                  <a:lnTo>
                    <a:pt x="266700" y="533400"/>
                  </a:lnTo>
                  <a:lnTo>
                    <a:pt x="314629" y="529107"/>
                  </a:lnTo>
                  <a:lnTo>
                    <a:pt x="359752" y="516712"/>
                  </a:lnTo>
                  <a:lnTo>
                    <a:pt x="401307" y="496989"/>
                  </a:lnTo>
                  <a:lnTo>
                    <a:pt x="438531" y="470674"/>
                  </a:lnTo>
                  <a:lnTo>
                    <a:pt x="470674" y="438531"/>
                  </a:lnTo>
                  <a:lnTo>
                    <a:pt x="496976" y="401307"/>
                  </a:lnTo>
                  <a:lnTo>
                    <a:pt x="516712" y="359765"/>
                  </a:lnTo>
                  <a:lnTo>
                    <a:pt x="529094" y="314642"/>
                  </a:lnTo>
                  <a:lnTo>
                    <a:pt x="533400" y="266700"/>
                  </a:lnTo>
                  <a:close/>
                </a:path>
                <a:path w="1614804" h="652779">
                  <a:moveTo>
                    <a:pt x="1614233" y="482409"/>
                  </a:moveTo>
                  <a:lnTo>
                    <a:pt x="1593583" y="461759"/>
                  </a:lnTo>
                  <a:lnTo>
                    <a:pt x="1590421" y="461759"/>
                  </a:lnTo>
                  <a:lnTo>
                    <a:pt x="1587271" y="461759"/>
                  </a:lnTo>
                  <a:lnTo>
                    <a:pt x="1566621" y="482409"/>
                  </a:lnTo>
                  <a:lnTo>
                    <a:pt x="1566621" y="631609"/>
                  </a:lnTo>
                  <a:lnTo>
                    <a:pt x="1587271" y="652259"/>
                  </a:lnTo>
                  <a:lnTo>
                    <a:pt x="1593583" y="652259"/>
                  </a:lnTo>
                  <a:lnTo>
                    <a:pt x="1614233" y="631609"/>
                  </a:lnTo>
                  <a:lnTo>
                    <a:pt x="1614233" y="4824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23425" y="7649075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219074" y="438149"/>
                  </a:moveTo>
                  <a:lnTo>
                    <a:pt x="168843" y="432364"/>
                  </a:lnTo>
                  <a:lnTo>
                    <a:pt x="122731" y="415882"/>
                  </a:lnTo>
                  <a:lnTo>
                    <a:pt x="82054" y="390021"/>
                  </a:lnTo>
                  <a:lnTo>
                    <a:pt x="48128" y="356095"/>
                  </a:lnTo>
                  <a:lnTo>
                    <a:pt x="22267" y="315418"/>
                  </a:lnTo>
                  <a:lnTo>
                    <a:pt x="5785" y="269306"/>
                  </a:lnTo>
                  <a:lnTo>
                    <a:pt x="0" y="219074"/>
                  </a:lnTo>
                  <a:lnTo>
                    <a:pt x="5785" y="168843"/>
                  </a:lnTo>
                  <a:lnTo>
                    <a:pt x="22267" y="122731"/>
                  </a:lnTo>
                  <a:lnTo>
                    <a:pt x="48128" y="82054"/>
                  </a:lnTo>
                  <a:lnTo>
                    <a:pt x="82054" y="48128"/>
                  </a:lnTo>
                  <a:lnTo>
                    <a:pt x="122731" y="22267"/>
                  </a:lnTo>
                  <a:lnTo>
                    <a:pt x="168843" y="5785"/>
                  </a:lnTo>
                  <a:lnTo>
                    <a:pt x="219074" y="0"/>
                  </a:lnTo>
                  <a:lnTo>
                    <a:pt x="269306" y="5785"/>
                  </a:lnTo>
                  <a:lnTo>
                    <a:pt x="315418" y="22267"/>
                  </a:lnTo>
                  <a:lnTo>
                    <a:pt x="356095" y="48128"/>
                  </a:lnTo>
                  <a:lnTo>
                    <a:pt x="390021" y="82054"/>
                  </a:lnTo>
                  <a:lnTo>
                    <a:pt x="415882" y="122731"/>
                  </a:lnTo>
                  <a:lnTo>
                    <a:pt x="432364" y="168843"/>
                  </a:lnTo>
                  <a:lnTo>
                    <a:pt x="438149" y="219074"/>
                  </a:lnTo>
                  <a:lnTo>
                    <a:pt x="432364" y="269306"/>
                  </a:lnTo>
                  <a:lnTo>
                    <a:pt x="415882" y="315418"/>
                  </a:lnTo>
                  <a:lnTo>
                    <a:pt x="390021" y="356095"/>
                  </a:lnTo>
                  <a:lnTo>
                    <a:pt x="356095" y="390021"/>
                  </a:lnTo>
                  <a:lnTo>
                    <a:pt x="315418" y="415882"/>
                  </a:lnTo>
                  <a:lnTo>
                    <a:pt x="269306" y="432364"/>
                  </a:lnTo>
                  <a:lnTo>
                    <a:pt x="219074" y="438149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57455" y="7683105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185737" y="371474"/>
                  </a:moveTo>
                  <a:lnTo>
                    <a:pt x="136361" y="364840"/>
                  </a:lnTo>
                  <a:lnTo>
                    <a:pt x="91992" y="346116"/>
                  </a:lnTo>
                  <a:lnTo>
                    <a:pt x="54401" y="317073"/>
                  </a:lnTo>
                  <a:lnTo>
                    <a:pt x="25358" y="279482"/>
                  </a:lnTo>
                  <a:lnTo>
                    <a:pt x="6634" y="235113"/>
                  </a:lnTo>
                  <a:lnTo>
                    <a:pt x="0" y="185737"/>
                  </a:lnTo>
                  <a:lnTo>
                    <a:pt x="6634" y="136361"/>
                  </a:lnTo>
                  <a:lnTo>
                    <a:pt x="25358" y="91992"/>
                  </a:lnTo>
                  <a:lnTo>
                    <a:pt x="54401" y="54401"/>
                  </a:lnTo>
                  <a:lnTo>
                    <a:pt x="91992" y="25358"/>
                  </a:lnTo>
                  <a:lnTo>
                    <a:pt x="136361" y="6634"/>
                  </a:lnTo>
                  <a:lnTo>
                    <a:pt x="185737" y="0"/>
                  </a:lnTo>
                  <a:lnTo>
                    <a:pt x="235113" y="6634"/>
                  </a:lnTo>
                  <a:lnTo>
                    <a:pt x="279482" y="25358"/>
                  </a:lnTo>
                  <a:lnTo>
                    <a:pt x="317073" y="54401"/>
                  </a:lnTo>
                  <a:lnTo>
                    <a:pt x="346116" y="91992"/>
                  </a:lnTo>
                  <a:lnTo>
                    <a:pt x="364840" y="136361"/>
                  </a:lnTo>
                  <a:lnTo>
                    <a:pt x="371474" y="185737"/>
                  </a:lnTo>
                  <a:lnTo>
                    <a:pt x="364840" y="235113"/>
                  </a:lnTo>
                  <a:lnTo>
                    <a:pt x="346116" y="279482"/>
                  </a:lnTo>
                  <a:lnTo>
                    <a:pt x="317073" y="317073"/>
                  </a:lnTo>
                  <a:lnTo>
                    <a:pt x="279482" y="346116"/>
                  </a:lnTo>
                  <a:lnTo>
                    <a:pt x="235113" y="364840"/>
                  </a:lnTo>
                  <a:lnTo>
                    <a:pt x="185737" y="371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97150" y="7722800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147637" y="295275"/>
                  </a:moveTo>
                  <a:lnTo>
                    <a:pt x="100972" y="287748"/>
                  </a:lnTo>
                  <a:lnTo>
                    <a:pt x="60444" y="266789"/>
                  </a:lnTo>
                  <a:lnTo>
                    <a:pt x="28485" y="234830"/>
                  </a:lnTo>
                  <a:lnTo>
                    <a:pt x="7526" y="194302"/>
                  </a:lnTo>
                  <a:lnTo>
                    <a:pt x="0" y="147637"/>
                  </a:lnTo>
                  <a:lnTo>
                    <a:pt x="7526" y="100972"/>
                  </a:lnTo>
                  <a:lnTo>
                    <a:pt x="28485" y="60444"/>
                  </a:lnTo>
                  <a:lnTo>
                    <a:pt x="60444" y="28485"/>
                  </a:lnTo>
                  <a:lnTo>
                    <a:pt x="100972" y="7526"/>
                  </a:lnTo>
                  <a:lnTo>
                    <a:pt x="147637" y="0"/>
                  </a:lnTo>
                  <a:lnTo>
                    <a:pt x="194302" y="7526"/>
                  </a:lnTo>
                  <a:lnTo>
                    <a:pt x="234830" y="28485"/>
                  </a:lnTo>
                  <a:lnTo>
                    <a:pt x="266789" y="60444"/>
                  </a:lnTo>
                  <a:lnTo>
                    <a:pt x="287748" y="100972"/>
                  </a:lnTo>
                  <a:lnTo>
                    <a:pt x="295275" y="147637"/>
                  </a:lnTo>
                  <a:lnTo>
                    <a:pt x="287748" y="194302"/>
                  </a:lnTo>
                  <a:lnTo>
                    <a:pt x="266789" y="234830"/>
                  </a:lnTo>
                  <a:lnTo>
                    <a:pt x="234830" y="266789"/>
                  </a:lnTo>
                  <a:lnTo>
                    <a:pt x="194302" y="287748"/>
                  </a:lnTo>
                  <a:lnTo>
                    <a:pt x="147637" y="295275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965215" y="1533962"/>
            <a:ext cx="12357735" cy="7272020"/>
          </a:xfrm>
          <a:prstGeom prst="rect">
            <a:avLst/>
          </a:prstGeom>
          <a:ln w="28575">
            <a:solidFill>
              <a:srgbClr val="FFFFFF"/>
            </a:solidFill>
          </a:ln>
        </p:spPr>
        <p:txBody>
          <a:bodyPr vert="horz" wrap="square" lIns="0" tIns="1051560" rIns="0" bIns="0" rtlCol="0">
            <a:spAutoFit/>
          </a:bodyPr>
          <a:lstStyle/>
          <a:p>
            <a:pPr marL="1637030" marR="1629410" algn="ctr">
              <a:lnSpc>
                <a:spcPct val="100000"/>
              </a:lnSpc>
              <a:spcBef>
                <a:spcPts val="8280"/>
              </a:spcBef>
            </a:pPr>
            <a:r>
              <a:rPr sz="8700" b="1" spc="-18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700" b="1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700" b="1" spc="20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700" b="1" spc="-7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700" b="1" spc="-101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700" b="1" spc="5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700" b="1" spc="1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700" b="1" spc="-3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700" b="1" spc="-101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700" b="1" spc="-114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700" b="1" spc="-3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700" b="1" spc="-14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700" b="1" spc="5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700" b="1" spc="13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8700" b="1" spc="-225" dirty="0">
                <a:solidFill>
                  <a:srgbClr val="FF2126"/>
                </a:solidFill>
                <a:latin typeface="Tahoma"/>
                <a:cs typeface="Tahoma"/>
              </a:rPr>
              <a:t>PREDICTION</a:t>
            </a:r>
            <a:endParaRPr sz="8700">
              <a:latin typeface="Tahoma"/>
              <a:cs typeface="Tahoma"/>
            </a:endParaRPr>
          </a:p>
          <a:p>
            <a:pPr marL="13970" algn="ctr">
              <a:lnSpc>
                <a:spcPct val="100000"/>
              </a:lnSpc>
              <a:spcBef>
                <a:spcPts val="150"/>
              </a:spcBef>
            </a:pP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Step-by-Step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Tahoma"/>
                <a:cs typeface="Tahoma"/>
              </a:rPr>
              <a:t>guide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Tahoma"/>
                <a:cs typeface="Tahoma"/>
              </a:rPr>
              <a:t>Build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Tahoma"/>
                <a:cs typeface="Tahoma"/>
              </a:rPr>
              <a:t>Machine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predict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Car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Prices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Tahoma"/>
              <a:cs typeface="Tahoma"/>
            </a:endParaRPr>
          </a:p>
          <a:p>
            <a:pPr marL="5219065" marR="5197475" algn="ctr">
              <a:lnSpc>
                <a:spcPct val="117800"/>
              </a:lnSpc>
            </a:pPr>
            <a:r>
              <a:rPr sz="2300" b="1" spc="-1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300" b="1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300" b="1" spc="7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300" b="1" spc="-4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300" b="1" spc="-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300" b="1" spc="-85" dirty="0">
                <a:solidFill>
                  <a:srgbClr val="FFFFFF"/>
                </a:solidFill>
                <a:latin typeface="Tahoma"/>
                <a:cs typeface="Tahoma"/>
              </a:rPr>
              <a:t>tt</a:t>
            </a:r>
            <a:r>
              <a:rPr sz="2300" b="1" spc="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300" b="1" spc="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3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b="1" spc="7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300" b="1" spc="-20" dirty="0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sz="2000" i="1" spc="15" dirty="0">
                <a:solidFill>
                  <a:srgbClr val="FFFFFF"/>
                </a:solidFill>
                <a:latin typeface="Georgia"/>
                <a:cs typeface="Georgia"/>
              </a:rPr>
              <a:t>Razni</a:t>
            </a:r>
            <a:r>
              <a:rPr sz="2000" i="1" spc="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000" i="1" spc="30" dirty="0">
                <a:solidFill>
                  <a:srgbClr val="FFFFFF"/>
                </a:solidFill>
                <a:latin typeface="Georgia"/>
                <a:cs typeface="Georgia"/>
              </a:rPr>
              <a:t>Nazeem </a:t>
            </a:r>
            <a:r>
              <a:rPr sz="2000" i="1" spc="35" dirty="0">
                <a:solidFill>
                  <a:srgbClr val="FFFFFF"/>
                </a:solidFill>
                <a:latin typeface="Georgia"/>
                <a:cs typeface="Georgia"/>
              </a:rPr>
              <a:t> Internship</a:t>
            </a:r>
            <a:r>
              <a:rPr sz="2000" i="1" spc="1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000" i="1" spc="-30" dirty="0">
                <a:solidFill>
                  <a:srgbClr val="FFFFFF"/>
                </a:solidFill>
                <a:latin typeface="Georgia"/>
                <a:cs typeface="Georgia"/>
              </a:rPr>
              <a:t>26</a:t>
            </a:r>
            <a:endParaRPr sz="2000">
              <a:latin typeface="Georgia"/>
              <a:cs typeface="Georgia"/>
            </a:endParaRPr>
          </a:p>
          <a:p>
            <a:pPr marL="13970" algn="ctr">
              <a:lnSpc>
                <a:spcPct val="100000"/>
              </a:lnSpc>
              <a:spcBef>
                <a:spcPts val="450"/>
              </a:spcBef>
            </a:pPr>
            <a:r>
              <a:rPr sz="2000" i="1" spc="25" dirty="0">
                <a:solidFill>
                  <a:srgbClr val="FFFFFF"/>
                </a:solidFill>
                <a:latin typeface="Georgia"/>
                <a:cs typeface="Georgia"/>
              </a:rPr>
              <a:t>Datatrained</a:t>
            </a:r>
            <a:r>
              <a:rPr sz="2000" i="1" spc="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000" i="1" spc="30" dirty="0">
                <a:solidFill>
                  <a:srgbClr val="FFFFFF"/>
                </a:solidFill>
                <a:latin typeface="Georgia"/>
                <a:cs typeface="Georgia"/>
              </a:rPr>
              <a:t>Education</a:t>
            </a:r>
            <a:endParaRPr sz="2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09584" y="4775772"/>
            <a:ext cx="6257924" cy="44862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14248" y="1762630"/>
            <a:ext cx="8029574" cy="28765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41542" y="1831871"/>
            <a:ext cx="6905625" cy="7429500"/>
            <a:chOff x="1941542" y="1831871"/>
            <a:chExt cx="6905625" cy="74295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1542" y="1831871"/>
              <a:ext cx="6038849" cy="37433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1542" y="5575140"/>
              <a:ext cx="6905624" cy="36861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73019" y="850833"/>
            <a:ext cx="81756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60" dirty="0">
                <a:latin typeface="Roboto"/>
                <a:cs typeface="Roboto"/>
              </a:rPr>
              <a:t>Visualization</a:t>
            </a:r>
            <a:r>
              <a:rPr sz="3700" spc="140" dirty="0">
                <a:latin typeface="Roboto"/>
                <a:cs typeface="Roboto"/>
              </a:rPr>
              <a:t> </a:t>
            </a:r>
            <a:r>
              <a:rPr sz="3700" spc="50" dirty="0">
                <a:latin typeface="Roboto"/>
                <a:cs typeface="Roboto"/>
              </a:rPr>
              <a:t>of</a:t>
            </a:r>
            <a:r>
              <a:rPr sz="3700" spc="140" dirty="0">
                <a:latin typeface="Roboto"/>
                <a:cs typeface="Roboto"/>
              </a:rPr>
              <a:t> </a:t>
            </a:r>
            <a:r>
              <a:rPr sz="3700" spc="75" dirty="0">
                <a:latin typeface="Roboto"/>
                <a:cs typeface="Roboto"/>
              </a:rPr>
              <a:t>Categorical</a:t>
            </a:r>
            <a:r>
              <a:rPr sz="3700" spc="140" dirty="0">
                <a:latin typeface="Roboto"/>
                <a:cs typeface="Roboto"/>
              </a:rPr>
              <a:t> </a:t>
            </a:r>
            <a:r>
              <a:rPr sz="3700" spc="60" dirty="0">
                <a:latin typeface="Roboto"/>
                <a:cs typeface="Roboto"/>
              </a:rPr>
              <a:t>Columns</a:t>
            </a:r>
            <a:endParaRPr sz="37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2632" y="1805918"/>
            <a:ext cx="15308580" cy="744791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477520" indent="-290830">
              <a:lnSpc>
                <a:spcPct val="100000"/>
              </a:lnSpc>
              <a:spcBef>
                <a:spcPts val="520"/>
              </a:spcBef>
              <a:buAutoNum type="arabicPeriod"/>
              <a:tabLst>
                <a:tab pos="478155" algn="l"/>
              </a:tabLst>
            </a:pP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Most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used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cars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are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Roboto"/>
                <a:cs typeface="Roboto"/>
              </a:rPr>
              <a:t>from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City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Kanpur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least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Roboto"/>
                <a:cs typeface="Roboto"/>
              </a:rPr>
              <a:t>from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Kolkata.</a:t>
            </a:r>
            <a:endParaRPr sz="2350">
              <a:latin typeface="Roboto"/>
              <a:cs typeface="Roboto"/>
            </a:endParaRPr>
          </a:p>
          <a:p>
            <a:pPr marL="477520" indent="-290830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478155" algn="l"/>
              </a:tabLst>
            </a:pP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Maruti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Roboto"/>
                <a:cs typeface="Roboto"/>
              </a:rPr>
              <a:t>is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most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popular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Brand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dataset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Roboto"/>
                <a:cs typeface="Roboto"/>
              </a:rPr>
              <a:t>followed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Roboto"/>
                <a:cs typeface="Roboto"/>
              </a:rPr>
              <a:t>by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Roboto"/>
                <a:cs typeface="Roboto"/>
              </a:rPr>
              <a:t>hyundai.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Least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Roboto"/>
                <a:cs typeface="Roboto"/>
              </a:rPr>
              <a:t>from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Jaguar.</a:t>
            </a:r>
            <a:endParaRPr sz="2350">
              <a:latin typeface="Roboto"/>
              <a:cs typeface="Roboto"/>
            </a:endParaRPr>
          </a:p>
          <a:p>
            <a:pPr marL="477520" indent="-290830">
              <a:lnSpc>
                <a:spcPct val="100000"/>
              </a:lnSpc>
              <a:spcBef>
                <a:spcPts val="425"/>
              </a:spcBef>
              <a:buAutoNum type="arabicPeriod"/>
              <a:tabLst>
                <a:tab pos="478155" algn="l"/>
              </a:tabLst>
            </a:pP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Most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cars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are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Manual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Transmission.</a:t>
            </a:r>
            <a:endParaRPr sz="2350">
              <a:latin typeface="Roboto"/>
              <a:cs typeface="Roboto"/>
            </a:endParaRPr>
          </a:p>
          <a:p>
            <a:pPr marL="477520" indent="-290830">
              <a:lnSpc>
                <a:spcPct val="100000"/>
              </a:lnSpc>
              <a:spcBef>
                <a:spcPts val="425"/>
              </a:spcBef>
              <a:buAutoNum type="arabicPeriod"/>
              <a:tabLst>
                <a:tab pos="478155" algn="l"/>
              </a:tabLst>
            </a:pP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Most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cars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are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Petrol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Roboto"/>
                <a:cs typeface="Roboto"/>
              </a:rPr>
              <a:t>as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Roboto"/>
                <a:cs typeface="Roboto"/>
              </a:rPr>
              <a:t>fuel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Roboto"/>
                <a:cs typeface="Roboto"/>
              </a:rPr>
              <a:t>type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also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have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Roboto"/>
                <a:cs typeface="Roboto"/>
              </a:rPr>
              <a:t>very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5" dirty="0">
                <a:solidFill>
                  <a:srgbClr val="FFFFFF"/>
                </a:solidFill>
                <a:latin typeface="Roboto"/>
                <a:cs typeface="Roboto"/>
              </a:rPr>
              <a:t>few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number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Hybrid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cars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Roboto"/>
                <a:cs typeface="Roboto"/>
              </a:rPr>
              <a:t>as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well.</a:t>
            </a:r>
            <a:endParaRPr sz="2350">
              <a:latin typeface="Roboto"/>
              <a:cs typeface="Roboto"/>
            </a:endParaRPr>
          </a:p>
          <a:p>
            <a:pPr marL="477520" indent="-290830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478155" algn="l"/>
              </a:tabLst>
            </a:pP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Most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cars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are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Roboto"/>
                <a:cs typeface="Roboto"/>
              </a:rPr>
              <a:t>4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cylinders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Roboto"/>
                <a:cs typeface="Roboto"/>
              </a:rPr>
              <a:t>very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5" dirty="0">
                <a:solidFill>
                  <a:srgbClr val="FFFFFF"/>
                </a:solidFill>
                <a:latin typeface="Roboto"/>
                <a:cs typeface="Roboto"/>
              </a:rPr>
              <a:t>few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Roboto"/>
                <a:cs typeface="Roboto"/>
              </a:rPr>
              <a:t>2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cylinders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inline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shape.</a:t>
            </a:r>
            <a:endParaRPr sz="2350">
              <a:latin typeface="Roboto"/>
              <a:cs typeface="Roboto"/>
            </a:endParaRPr>
          </a:p>
          <a:p>
            <a:pPr marL="477520" indent="-290830">
              <a:lnSpc>
                <a:spcPct val="100000"/>
              </a:lnSpc>
              <a:spcBef>
                <a:spcPts val="425"/>
              </a:spcBef>
              <a:buAutoNum type="arabicPeriod"/>
              <a:tabLst>
                <a:tab pos="478155" algn="l"/>
              </a:tabLst>
            </a:pP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Most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cars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have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seating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Capacity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Roboto"/>
                <a:cs typeface="Roboto"/>
              </a:rPr>
              <a:t>5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Seater.</a:t>
            </a:r>
            <a:endParaRPr sz="2350">
              <a:latin typeface="Roboto"/>
              <a:cs typeface="Roboto"/>
            </a:endParaRPr>
          </a:p>
          <a:p>
            <a:pPr marL="477520" indent="-290830">
              <a:lnSpc>
                <a:spcPct val="100000"/>
              </a:lnSpc>
              <a:spcBef>
                <a:spcPts val="425"/>
              </a:spcBef>
              <a:buAutoNum type="arabicPeriod"/>
              <a:tabLst>
                <a:tab pos="478155" algn="l"/>
              </a:tabLst>
            </a:pP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Maruti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baleno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Roboto"/>
                <a:cs typeface="Roboto"/>
              </a:rPr>
              <a:t>is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most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popular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dirty="0">
                <a:solidFill>
                  <a:srgbClr val="FFFFFF"/>
                </a:solidFill>
                <a:latin typeface="Roboto"/>
                <a:cs typeface="Roboto"/>
              </a:rPr>
              <a:t>my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dataset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Roboto"/>
                <a:cs typeface="Roboto"/>
              </a:rPr>
              <a:t>followed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Roboto"/>
                <a:cs typeface="Roboto"/>
              </a:rPr>
              <a:t>by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Maruti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Swift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endParaRPr sz="2350">
              <a:latin typeface="Roboto"/>
              <a:cs typeface="Roboto"/>
            </a:endParaRPr>
          </a:p>
          <a:p>
            <a:pPr marL="477520" indent="-290830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478155" algn="l"/>
              </a:tabLst>
            </a:pP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Hyundai</a:t>
            </a:r>
            <a:r>
              <a:rPr sz="235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grand</a:t>
            </a:r>
            <a:r>
              <a:rPr sz="235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i10.</a:t>
            </a:r>
            <a:endParaRPr sz="2350">
              <a:latin typeface="Roboto"/>
              <a:cs typeface="Roboto"/>
            </a:endParaRPr>
          </a:p>
          <a:p>
            <a:pPr marL="477520" indent="-290830">
              <a:lnSpc>
                <a:spcPct val="100000"/>
              </a:lnSpc>
              <a:spcBef>
                <a:spcPts val="425"/>
              </a:spcBef>
              <a:buAutoNum type="arabicPeriod"/>
              <a:tabLst>
                <a:tab pos="478155" algn="l"/>
              </a:tabLst>
            </a:pPr>
            <a:r>
              <a:rPr sz="2350" spc="-20" dirty="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have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Maruti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Roboto"/>
                <a:cs typeface="Roboto"/>
              </a:rPr>
              <a:t>Alto800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Maruti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wagonR1.0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also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Roboto"/>
                <a:cs typeface="Roboto"/>
              </a:rPr>
              <a:t>on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top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Roboto"/>
                <a:cs typeface="Roboto"/>
              </a:rPr>
              <a:t>5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list.</a:t>
            </a:r>
            <a:endParaRPr sz="2350">
              <a:latin typeface="Roboto"/>
              <a:cs typeface="Roboto"/>
            </a:endParaRPr>
          </a:p>
          <a:p>
            <a:pPr marL="477520" indent="-465455">
              <a:lnSpc>
                <a:spcPct val="100000"/>
              </a:lnSpc>
              <a:spcBef>
                <a:spcPts val="425"/>
              </a:spcBef>
              <a:buAutoNum type="arabicPeriod"/>
              <a:tabLst>
                <a:tab pos="478155" algn="l"/>
              </a:tabLst>
            </a:pPr>
            <a:r>
              <a:rPr sz="2350" spc="75" dirty="0">
                <a:solidFill>
                  <a:srgbClr val="FFFFFF"/>
                </a:solidFill>
                <a:latin typeface="Roboto"/>
                <a:cs typeface="Roboto"/>
              </a:rPr>
              <a:t>We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have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Roboto"/>
                <a:cs typeface="Roboto"/>
              </a:rPr>
              <a:t>only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Roboto"/>
                <a:cs typeface="Roboto"/>
              </a:rPr>
              <a:t>1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Roboto"/>
                <a:cs typeface="Roboto"/>
              </a:rPr>
              <a:t>Honda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Roboto"/>
                <a:cs typeface="Roboto"/>
              </a:rPr>
              <a:t>Accord,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Maruti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Omni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Mahindra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Bolero.</a:t>
            </a:r>
            <a:endParaRPr sz="2350">
              <a:latin typeface="Roboto"/>
              <a:cs typeface="Roboto"/>
            </a:endParaRPr>
          </a:p>
          <a:p>
            <a:pPr marL="477520" indent="-465455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478155" algn="l"/>
              </a:tabLst>
            </a:pPr>
            <a:r>
              <a:rPr sz="2350" spc="45" dirty="0">
                <a:solidFill>
                  <a:srgbClr val="FFFFFF"/>
                </a:solidFill>
                <a:latin typeface="Roboto"/>
                <a:cs typeface="Roboto"/>
              </a:rPr>
              <a:t>As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Roboto"/>
                <a:cs typeface="Roboto"/>
              </a:rPr>
              <a:t>mentioned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earlier,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Maruti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Roboto"/>
                <a:cs typeface="Roboto"/>
              </a:rPr>
              <a:t>is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top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Brand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Roboto"/>
                <a:cs typeface="Roboto"/>
              </a:rPr>
              <a:t>followed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Roboto"/>
                <a:cs typeface="Roboto"/>
              </a:rPr>
              <a:t>by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Hyundai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dirty="0">
                <a:solidFill>
                  <a:srgbClr val="FFFFFF"/>
                </a:solidFill>
                <a:latin typeface="Roboto"/>
                <a:cs typeface="Roboto"/>
              </a:rPr>
              <a:t>my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dataset.</a:t>
            </a:r>
            <a:endParaRPr sz="2350">
              <a:latin typeface="Roboto"/>
              <a:cs typeface="Roboto"/>
            </a:endParaRPr>
          </a:p>
          <a:p>
            <a:pPr marL="477520" indent="-465455">
              <a:lnSpc>
                <a:spcPct val="100000"/>
              </a:lnSpc>
              <a:spcBef>
                <a:spcPts val="425"/>
              </a:spcBef>
              <a:buAutoNum type="arabicPeriod"/>
              <a:tabLst>
                <a:tab pos="478155" algn="l"/>
              </a:tabLst>
            </a:pP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it</a:t>
            </a:r>
            <a:r>
              <a:rPr sz="2350" spc="-65" dirty="0">
                <a:solidFill>
                  <a:srgbClr val="FFFFFF"/>
                </a:solidFill>
                <a:latin typeface="Roboto"/>
                <a:cs typeface="Roboto"/>
              </a:rPr>
              <a:t>y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409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C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it</a:t>
            </a:r>
            <a:r>
              <a:rPr sz="2350" spc="-65" dirty="0">
                <a:solidFill>
                  <a:srgbClr val="FFFFFF"/>
                </a:solidFill>
                <a:latin typeface="Roboto"/>
                <a:cs typeface="Roboto"/>
              </a:rPr>
              <a:t>y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sz="2350" spc="15" dirty="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sz="2350" spc="60" dirty="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sz="2350" spc="-20" dirty="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sz="2350" spc="40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350" spc="10" dirty="0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sp</a:t>
            </a:r>
            <a:r>
              <a:rPr sz="2350" spc="70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350" spc="55" dirty="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sz="2350" spc="90" dirty="0">
                <a:solidFill>
                  <a:srgbClr val="FFFFFF"/>
                </a:solidFill>
                <a:latin typeface="Roboto"/>
                <a:cs typeface="Roboto"/>
              </a:rPr>
              <a:t>f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sz="2350" spc="10" dirty="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sz="2350" spc="70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sz="2350" spc="40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ti</a:t>
            </a:r>
            <a:r>
              <a:rPr sz="2350" spc="60" dirty="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sz="2350" spc="-30" dirty="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Roboto"/>
                <a:cs typeface="Roboto"/>
              </a:rPr>
              <a:t>w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it</a:t>
            </a:r>
            <a:r>
              <a:rPr sz="2350" spc="-35" dirty="0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sz="2350" spc="55" dirty="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sz="2350" spc="70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350" spc="-5" dirty="0">
                <a:solidFill>
                  <a:srgbClr val="FFFFFF"/>
                </a:solidFill>
                <a:latin typeface="Roboto"/>
                <a:cs typeface="Roboto"/>
              </a:rPr>
              <a:t>.</a:t>
            </a:r>
            <a:endParaRPr sz="2350">
              <a:latin typeface="Roboto"/>
              <a:cs typeface="Roboto"/>
            </a:endParaRPr>
          </a:p>
          <a:p>
            <a:pPr marL="477520" indent="-465455">
              <a:lnSpc>
                <a:spcPct val="100000"/>
              </a:lnSpc>
              <a:spcBef>
                <a:spcPts val="425"/>
              </a:spcBef>
              <a:buAutoNum type="arabicPeriod"/>
              <a:tabLst>
                <a:tab pos="478155" algn="l"/>
              </a:tabLst>
            </a:pP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Brand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409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2350" spc="-2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Roboto"/>
                <a:cs typeface="Roboto"/>
              </a:rPr>
              <a:t>Mercedes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Roboto"/>
                <a:cs typeface="Roboto"/>
              </a:rPr>
              <a:t>is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most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expensive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Roboto"/>
                <a:cs typeface="Roboto"/>
              </a:rPr>
              <a:t>Car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dirty="0">
                <a:solidFill>
                  <a:srgbClr val="FFFFFF"/>
                </a:solidFill>
                <a:latin typeface="Roboto"/>
                <a:cs typeface="Roboto"/>
              </a:rPr>
              <a:t>my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dataset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Roboto"/>
                <a:cs typeface="Roboto"/>
              </a:rPr>
              <a:t>Datsun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Brand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cars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are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mostly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cheap.</a:t>
            </a:r>
            <a:endParaRPr sz="2350">
              <a:latin typeface="Roboto"/>
              <a:cs typeface="Roboto"/>
            </a:endParaRPr>
          </a:p>
          <a:p>
            <a:pPr marL="477520" indent="-465455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478155" algn="l"/>
              </a:tabLst>
            </a:pP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There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are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Roboto"/>
                <a:cs typeface="Roboto"/>
              </a:rPr>
              <a:t>many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outliers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Brands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column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Roboto"/>
                <a:cs typeface="Roboto"/>
              </a:rPr>
              <a:t>as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prices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are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Roboto"/>
                <a:cs typeface="Roboto"/>
              </a:rPr>
              <a:t>sometimes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Roboto"/>
                <a:cs typeface="Roboto"/>
              </a:rPr>
              <a:t>very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Roboto"/>
                <a:cs typeface="Roboto"/>
              </a:rPr>
              <a:t>high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Roboto"/>
                <a:cs typeface="Roboto"/>
              </a:rPr>
              <a:t>for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5" dirty="0">
                <a:solidFill>
                  <a:srgbClr val="FFFFFF"/>
                </a:solidFill>
                <a:latin typeface="Roboto"/>
                <a:cs typeface="Roboto"/>
              </a:rPr>
              <a:t>few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Roboto"/>
                <a:cs typeface="Roboto"/>
              </a:rPr>
              <a:t>models.</a:t>
            </a:r>
            <a:endParaRPr sz="2350">
              <a:latin typeface="Roboto"/>
              <a:cs typeface="Roboto"/>
            </a:endParaRPr>
          </a:p>
          <a:p>
            <a:pPr marL="477520" indent="-465455">
              <a:lnSpc>
                <a:spcPct val="100000"/>
              </a:lnSpc>
              <a:spcBef>
                <a:spcPts val="425"/>
              </a:spcBef>
              <a:buAutoNum type="arabicPeriod"/>
              <a:tabLst>
                <a:tab pos="478155" algn="l"/>
              </a:tabLst>
            </a:pP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Transmission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409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2350" spc="-2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Roboto"/>
                <a:cs typeface="Roboto"/>
              </a:rPr>
              <a:t>As</a:t>
            </a:r>
            <a:r>
              <a:rPr sz="2350" spc="10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we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can</a:t>
            </a:r>
            <a:r>
              <a:rPr sz="2350" spc="10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Roboto"/>
                <a:cs typeface="Roboto"/>
              </a:rPr>
              <a:t>see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Roboto"/>
                <a:cs typeface="Roboto"/>
              </a:rPr>
              <a:t>that</a:t>
            </a:r>
            <a:r>
              <a:rPr sz="2350" spc="10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Roboto"/>
                <a:cs typeface="Roboto"/>
              </a:rPr>
              <a:t>Automatic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cars</a:t>
            </a:r>
            <a:r>
              <a:rPr sz="2350" spc="10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are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Roboto"/>
                <a:cs typeface="Roboto"/>
              </a:rPr>
              <a:t>very</a:t>
            </a:r>
            <a:r>
              <a:rPr sz="2350" spc="10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expensive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Roboto"/>
                <a:cs typeface="Roboto"/>
              </a:rPr>
              <a:t>than</a:t>
            </a:r>
            <a:r>
              <a:rPr sz="2350" spc="10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Manual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ones.</a:t>
            </a:r>
            <a:endParaRPr sz="2350">
              <a:latin typeface="Roboto"/>
              <a:cs typeface="Roboto"/>
            </a:endParaRPr>
          </a:p>
          <a:p>
            <a:pPr marL="477520" indent="-465455">
              <a:lnSpc>
                <a:spcPct val="100000"/>
              </a:lnSpc>
              <a:spcBef>
                <a:spcPts val="425"/>
              </a:spcBef>
              <a:buAutoNum type="arabicPeriod"/>
              <a:tabLst>
                <a:tab pos="478155" algn="l"/>
              </a:tabLst>
            </a:pP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Fuel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Roboto"/>
                <a:cs typeface="Roboto"/>
              </a:rPr>
              <a:t>type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409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2350" spc="-2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Hybrid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Diesel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cars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are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expensive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Roboto"/>
                <a:cs typeface="Roboto"/>
              </a:rPr>
              <a:t>than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others.</a:t>
            </a:r>
            <a:endParaRPr sz="2350">
              <a:latin typeface="Roboto"/>
              <a:cs typeface="Roboto"/>
            </a:endParaRPr>
          </a:p>
          <a:p>
            <a:pPr marL="477520" indent="-465455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478155" algn="l"/>
              </a:tabLst>
            </a:pP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Cylinders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409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2350" spc="-2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Roboto"/>
                <a:cs typeface="Roboto"/>
              </a:rPr>
              <a:t>4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cylinder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cars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are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Roboto"/>
                <a:cs typeface="Roboto"/>
              </a:rPr>
              <a:t>very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expensive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Roboto"/>
                <a:cs typeface="Roboto"/>
              </a:rPr>
              <a:t>2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2V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cylinders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are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cheap.</a:t>
            </a:r>
            <a:endParaRPr sz="2350">
              <a:latin typeface="Roboto"/>
              <a:cs typeface="Roboto"/>
            </a:endParaRPr>
          </a:p>
          <a:p>
            <a:pPr marL="477520" indent="-465455">
              <a:lnSpc>
                <a:spcPct val="100000"/>
              </a:lnSpc>
              <a:spcBef>
                <a:spcPts val="425"/>
              </a:spcBef>
              <a:buAutoNum type="arabicPeriod"/>
              <a:tabLst>
                <a:tab pos="478155" algn="l"/>
              </a:tabLst>
            </a:pP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Seating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Roboto"/>
                <a:cs typeface="Roboto"/>
              </a:rPr>
              <a:t>capacity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-409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2350" spc="-2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Roboto"/>
                <a:cs typeface="Roboto"/>
              </a:rPr>
              <a:t>6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Roboto"/>
                <a:cs typeface="Roboto"/>
              </a:rPr>
              <a:t>7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seaters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Roboto"/>
                <a:cs typeface="Roboto"/>
              </a:rPr>
              <a:t>are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most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expensive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Roboto"/>
                <a:cs typeface="Roboto"/>
              </a:rPr>
              <a:t>than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Roboto"/>
                <a:cs typeface="Roboto"/>
              </a:rPr>
              <a:t>5</a:t>
            </a:r>
            <a:r>
              <a:rPr sz="235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Roboto"/>
                <a:cs typeface="Roboto"/>
              </a:rPr>
              <a:t>4</a:t>
            </a:r>
            <a:r>
              <a:rPr sz="235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Roboto"/>
                <a:cs typeface="Roboto"/>
              </a:rPr>
              <a:t>seater.</a:t>
            </a:r>
            <a:endParaRPr sz="235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OBSERVATIONS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0"/>
            <a:ext cx="17259300" cy="10287000"/>
            <a:chOff x="1028700" y="0"/>
            <a:chExt cx="172593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87638" y="0"/>
              <a:ext cx="8800360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802428" y="532"/>
              <a:ext cx="12458700" cy="9259570"/>
            </a:xfrm>
            <a:custGeom>
              <a:avLst/>
              <a:gdLst/>
              <a:ahLst/>
              <a:cxnLst/>
              <a:rect l="l" t="t" r="r" b="b"/>
              <a:pathLst>
                <a:path w="12458700" h="9259570">
                  <a:moveTo>
                    <a:pt x="4684458" y="0"/>
                  </a:moveTo>
                  <a:lnTo>
                    <a:pt x="4341558" y="0"/>
                  </a:lnTo>
                  <a:lnTo>
                    <a:pt x="4341558" y="2599271"/>
                  </a:lnTo>
                  <a:lnTo>
                    <a:pt x="4684458" y="2599271"/>
                  </a:lnTo>
                  <a:lnTo>
                    <a:pt x="4684458" y="0"/>
                  </a:lnTo>
                  <a:close/>
                </a:path>
                <a:path w="12458700" h="9259570">
                  <a:moveTo>
                    <a:pt x="12458700" y="5487327"/>
                  </a:moveTo>
                  <a:lnTo>
                    <a:pt x="0" y="5487327"/>
                  </a:lnTo>
                  <a:lnTo>
                    <a:pt x="0" y="9259227"/>
                  </a:lnTo>
                  <a:lnTo>
                    <a:pt x="12458700" y="9259227"/>
                  </a:lnTo>
                  <a:lnTo>
                    <a:pt x="12458700" y="5487327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43730" y="5592517"/>
              <a:ext cx="733425" cy="733425"/>
            </a:xfrm>
            <a:custGeom>
              <a:avLst/>
              <a:gdLst/>
              <a:ahLst/>
              <a:cxnLst/>
              <a:rect l="l" t="t" r="r" b="b"/>
              <a:pathLst>
                <a:path w="733425" h="733425">
                  <a:moveTo>
                    <a:pt x="639979" y="733424"/>
                  </a:moveTo>
                  <a:lnTo>
                    <a:pt x="93445" y="733424"/>
                  </a:lnTo>
                  <a:lnTo>
                    <a:pt x="86941" y="732784"/>
                  </a:lnTo>
                  <a:lnTo>
                    <a:pt x="49908" y="720218"/>
                  </a:lnTo>
                  <a:lnTo>
                    <a:pt x="20503" y="694436"/>
                  </a:lnTo>
                  <a:lnTo>
                    <a:pt x="3202" y="659364"/>
                  </a:lnTo>
                  <a:lnTo>
                    <a:pt x="0" y="639979"/>
                  </a:lnTo>
                  <a:lnTo>
                    <a:pt x="0" y="93445"/>
                  </a:lnTo>
                  <a:lnTo>
                    <a:pt x="10126" y="55672"/>
                  </a:lnTo>
                  <a:lnTo>
                    <a:pt x="33936" y="24649"/>
                  </a:lnTo>
                  <a:lnTo>
                    <a:pt x="67806" y="5099"/>
                  </a:lnTo>
                  <a:lnTo>
                    <a:pt x="93445" y="0"/>
                  </a:lnTo>
                  <a:lnTo>
                    <a:pt x="639979" y="0"/>
                  </a:lnTo>
                  <a:lnTo>
                    <a:pt x="677752" y="10126"/>
                  </a:lnTo>
                  <a:lnTo>
                    <a:pt x="708775" y="33936"/>
                  </a:lnTo>
                  <a:lnTo>
                    <a:pt x="728325" y="67806"/>
                  </a:lnTo>
                  <a:lnTo>
                    <a:pt x="733424" y="93445"/>
                  </a:lnTo>
                  <a:lnTo>
                    <a:pt x="733424" y="100012"/>
                  </a:lnTo>
                  <a:lnTo>
                    <a:pt x="133350" y="100012"/>
                  </a:lnTo>
                  <a:lnTo>
                    <a:pt x="133350" y="166687"/>
                  </a:lnTo>
                  <a:lnTo>
                    <a:pt x="733424" y="166687"/>
                  </a:lnTo>
                  <a:lnTo>
                    <a:pt x="733424" y="266700"/>
                  </a:lnTo>
                  <a:lnTo>
                    <a:pt x="66675" y="266700"/>
                  </a:lnTo>
                  <a:lnTo>
                    <a:pt x="66674" y="637833"/>
                  </a:lnTo>
                  <a:lnTo>
                    <a:pt x="95591" y="666749"/>
                  </a:lnTo>
                  <a:lnTo>
                    <a:pt x="727856" y="666749"/>
                  </a:lnTo>
                  <a:lnTo>
                    <a:pt x="723298" y="677752"/>
                  </a:lnTo>
                  <a:lnTo>
                    <a:pt x="699488" y="708775"/>
                  </a:lnTo>
                  <a:lnTo>
                    <a:pt x="665618" y="728325"/>
                  </a:lnTo>
                  <a:lnTo>
                    <a:pt x="646483" y="732784"/>
                  </a:lnTo>
                  <a:lnTo>
                    <a:pt x="639979" y="733424"/>
                  </a:lnTo>
                  <a:close/>
                </a:path>
                <a:path w="733425" h="733425">
                  <a:moveTo>
                    <a:pt x="266700" y="166687"/>
                  </a:moveTo>
                  <a:lnTo>
                    <a:pt x="200025" y="166687"/>
                  </a:lnTo>
                  <a:lnTo>
                    <a:pt x="200025" y="100012"/>
                  </a:lnTo>
                  <a:lnTo>
                    <a:pt x="266700" y="100012"/>
                  </a:lnTo>
                  <a:lnTo>
                    <a:pt x="266700" y="166687"/>
                  </a:lnTo>
                  <a:close/>
                </a:path>
                <a:path w="733425" h="733425">
                  <a:moveTo>
                    <a:pt x="733424" y="166687"/>
                  </a:moveTo>
                  <a:lnTo>
                    <a:pt x="333375" y="166687"/>
                  </a:lnTo>
                  <a:lnTo>
                    <a:pt x="333375" y="100012"/>
                  </a:lnTo>
                  <a:lnTo>
                    <a:pt x="733424" y="100012"/>
                  </a:lnTo>
                  <a:lnTo>
                    <a:pt x="733424" y="166687"/>
                  </a:lnTo>
                  <a:close/>
                </a:path>
                <a:path w="733425" h="733425">
                  <a:moveTo>
                    <a:pt x="727856" y="666749"/>
                  </a:moveTo>
                  <a:lnTo>
                    <a:pt x="637833" y="666749"/>
                  </a:lnTo>
                  <a:lnTo>
                    <a:pt x="642085" y="665904"/>
                  </a:lnTo>
                  <a:lnTo>
                    <a:pt x="650254" y="662520"/>
                  </a:lnTo>
                  <a:lnTo>
                    <a:pt x="666750" y="266700"/>
                  </a:lnTo>
                  <a:lnTo>
                    <a:pt x="733424" y="266700"/>
                  </a:lnTo>
                  <a:lnTo>
                    <a:pt x="733424" y="639979"/>
                  </a:lnTo>
                  <a:lnTo>
                    <a:pt x="732784" y="646483"/>
                  </a:lnTo>
                  <a:lnTo>
                    <a:pt x="730222" y="659364"/>
                  </a:lnTo>
                  <a:lnTo>
                    <a:pt x="728325" y="665618"/>
                  </a:lnTo>
                  <a:lnTo>
                    <a:pt x="727856" y="666749"/>
                  </a:lnTo>
                  <a:close/>
                </a:path>
                <a:path w="733425" h="733425">
                  <a:moveTo>
                    <a:pt x="233362" y="466725"/>
                  </a:moveTo>
                  <a:lnTo>
                    <a:pt x="166687" y="466725"/>
                  </a:lnTo>
                  <a:lnTo>
                    <a:pt x="166687" y="300037"/>
                  </a:lnTo>
                  <a:lnTo>
                    <a:pt x="233362" y="300037"/>
                  </a:lnTo>
                  <a:lnTo>
                    <a:pt x="233362" y="466725"/>
                  </a:lnTo>
                  <a:close/>
                </a:path>
                <a:path w="733425" h="733425">
                  <a:moveTo>
                    <a:pt x="400050" y="366712"/>
                  </a:moveTo>
                  <a:lnTo>
                    <a:pt x="333375" y="366712"/>
                  </a:lnTo>
                  <a:lnTo>
                    <a:pt x="333375" y="300037"/>
                  </a:lnTo>
                  <a:lnTo>
                    <a:pt x="400050" y="300037"/>
                  </a:lnTo>
                  <a:lnTo>
                    <a:pt x="400050" y="366712"/>
                  </a:lnTo>
                  <a:close/>
                </a:path>
                <a:path w="733425" h="733425">
                  <a:moveTo>
                    <a:pt x="566737" y="466725"/>
                  </a:moveTo>
                  <a:lnTo>
                    <a:pt x="500062" y="466725"/>
                  </a:lnTo>
                  <a:lnTo>
                    <a:pt x="500062" y="300037"/>
                  </a:lnTo>
                  <a:lnTo>
                    <a:pt x="566737" y="300037"/>
                  </a:lnTo>
                  <a:lnTo>
                    <a:pt x="566737" y="466725"/>
                  </a:lnTo>
                  <a:close/>
                </a:path>
                <a:path w="733425" h="733425">
                  <a:moveTo>
                    <a:pt x="433387" y="466725"/>
                  </a:moveTo>
                  <a:lnTo>
                    <a:pt x="300037" y="466725"/>
                  </a:lnTo>
                  <a:lnTo>
                    <a:pt x="300037" y="400050"/>
                  </a:lnTo>
                  <a:lnTo>
                    <a:pt x="433387" y="400050"/>
                  </a:lnTo>
                  <a:lnTo>
                    <a:pt x="433387" y="466725"/>
                  </a:lnTo>
                  <a:close/>
                </a:path>
                <a:path w="733425" h="733425">
                  <a:moveTo>
                    <a:pt x="400050" y="633412"/>
                  </a:moveTo>
                  <a:lnTo>
                    <a:pt x="333375" y="633412"/>
                  </a:lnTo>
                  <a:lnTo>
                    <a:pt x="333375" y="466725"/>
                  </a:lnTo>
                  <a:lnTo>
                    <a:pt x="400050" y="466725"/>
                  </a:lnTo>
                  <a:lnTo>
                    <a:pt x="400050" y="633412"/>
                  </a:lnTo>
                  <a:close/>
                </a:path>
                <a:path w="733425" h="733425">
                  <a:moveTo>
                    <a:pt x="266700" y="566737"/>
                  </a:moveTo>
                  <a:lnTo>
                    <a:pt x="133350" y="566737"/>
                  </a:lnTo>
                  <a:lnTo>
                    <a:pt x="133350" y="500062"/>
                  </a:lnTo>
                  <a:lnTo>
                    <a:pt x="266700" y="500062"/>
                  </a:lnTo>
                  <a:lnTo>
                    <a:pt x="266700" y="566737"/>
                  </a:lnTo>
                  <a:close/>
                </a:path>
                <a:path w="733425" h="733425">
                  <a:moveTo>
                    <a:pt x="600075" y="566737"/>
                  </a:moveTo>
                  <a:lnTo>
                    <a:pt x="466725" y="566737"/>
                  </a:lnTo>
                  <a:lnTo>
                    <a:pt x="466725" y="500062"/>
                  </a:lnTo>
                  <a:lnTo>
                    <a:pt x="600075" y="500062"/>
                  </a:lnTo>
                  <a:lnTo>
                    <a:pt x="600075" y="566737"/>
                  </a:lnTo>
                  <a:close/>
                </a:path>
                <a:path w="733425" h="733425">
                  <a:moveTo>
                    <a:pt x="233362" y="633412"/>
                  </a:moveTo>
                  <a:lnTo>
                    <a:pt x="166687" y="633412"/>
                  </a:lnTo>
                  <a:lnTo>
                    <a:pt x="166687" y="566737"/>
                  </a:lnTo>
                  <a:lnTo>
                    <a:pt x="233362" y="566737"/>
                  </a:lnTo>
                  <a:lnTo>
                    <a:pt x="233362" y="633412"/>
                  </a:lnTo>
                  <a:close/>
                </a:path>
                <a:path w="733425" h="733425">
                  <a:moveTo>
                    <a:pt x="566737" y="633412"/>
                  </a:moveTo>
                  <a:lnTo>
                    <a:pt x="500062" y="633412"/>
                  </a:lnTo>
                  <a:lnTo>
                    <a:pt x="500062" y="566737"/>
                  </a:lnTo>
                  <a:lnTo>
                    <a:pt x="566737" y="566737"/>
                  </a:lnTo>
                  <a:lnTo>
                    <a:pt x="566737" y="6334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5487859"/>
              <a:ext cx="3771899" cy="37433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816708" y="5487875"/>
              <a:ext cx="0" cy="3772535"/>
            </a:xfrm>
            <a:custGeom>
              <a:avLst/>
              <a:gdLst/>
              <a:ahLst/>
              <a:cxnLst/>
              <a:rect l="l" t="t" r="r" b="b"/>
              <a:pathLst>
                <a:path h="3772534">
                  <a:moveTo>
                    <a:pt x="0" y="0"/>
                  </a:moveTo>
                  <a:lnTo>
                    <a:pt x="0" y="3771928"/>
                  </a:lnTo>
                </a:path>
              </a:pathLst>
            </a:custGeom>
            <a:ln w="476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8700" y="2062444"/>
              <a:ext cx="5109845" cy="95250"/>
            </a:xfrm>
            <a:custGeom>
              <a:avLst/>
              <a:gdLst/>
              <a:ahLst/>
              <a:cxnLst/>
              <a:rect l="l" t="t" r="r" b="b"/>
              <a:pathLst>
                <a:path w="5109845" h="95250">
                  <a:moveTo>
                    <a:pt x="5109269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5109269" y="0"/>
                  </a:lnTo>
                  <a:lnTo>
                    <a:pt x="5109269" y="95249"/>
                  </a:lnTo>
                  <a:close/>
                </a:path>
              </a:pathLst>
            </a:custGeom>
            <a:solidFill>
              <a:srgbClr val="CC0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983801"/>
            <a:ext cx="5135245" cy="1236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950" spc="-80" dirty="0">
                <a:solidFill>
                  <a:srgbClr val="CC0E12"/>
                </a:solidFill>
              </a:rPr>
              <a:t>ANALYSIS</a:t>
            </a:r>
            <a:endParaRPr sz="7950"/>
          </a:p>
        </p:txBody>
      </p:sp>
      <p:grpSp>
        <p:nvGrpSpPr>
          <p:cNvPr id="10" name="object 10"/>
          <p:cNvGrpSpPr/>
          <p:nvPr/>
        </p:nvGrpSpPr>
        <p:grpSpPr>
          <a:xfrm>
            <a:off x="1056996" y="2622624"/>
            <a:ext cx="95250" cy="2190750"/>
            <a:chOff x="1056996" y="2622624"/>
            <a:chExt cx="95250" cy="219075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996" y="2622624"/>
              <a:ext cx="95250" cy="952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996" y="3460824"/>
              <a:ext cx="95250" cy="952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996" y="3879924"/>
              <a:ext cx="95250" cy="952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996" y="4718124"/>
              <a:ext cx="95250" cy="95249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2145" marR="9912985">
              <a:lnSpc>
                <a:spcPct val="114599"/>
              </a:lnSpc>
              <a:spcBef>
                <a:spcPts val="100"/>
              </a:spcBef>
            </a:pPr>
            <a:r>
              <a:rPr spc="-30" dirty="0"/>
              <a:t>I</a:t>
            </a:r>
            <a:r>
              <a:rPr spc="85" dirty="0"/>
              <a:t> </a:t>
            </a:r>
            <a:r>
              <a:rPr spc="10" dirty="0"/>
              <a:t>have</a:t>
            </a:r>
            <a:r>
              <a:rPr spc="90" dirty="0"/>
              <a:t> </a:t>
            </a:r>
            <a:r>
              <a:rPr spc="20" dirty="0"/>
              <a:t>used</a:t>
            </a:r>
            <a:r>
              <a:rPr spc="85" dirty="0"/>
              <a:t> </a:t>
            </a:r>
            <a:r>
              <a:rPr spc="10" dirty="0"/>
              <a:t>bar</a:t>
            </a:r>
            <a:r>
              <a:rPr spc="90" dirty="0"/>
              <a:t> </a:t>
            </a:r>
            <a:r>
              <a:rPr spc="20" dirty="0"/>
              <a:t>plots</a:t>
            </a:r>
            <a:r>
              <a:rPr spc="85" dirty="0"/>
              <a:t> </a:t>
            </a:r>
            <a:r>
              <a:rPr spc="10" dirty="0"/>
              <a:t>to</a:t>
            </a:r>
            <a:r>
              <a:rPr spc="90" dirty="0"/>
              <a:t> </a:t>
            </a:r>
            <a:r>
              <a:rPr spc="15" dirty="0"/>
              <a:t>visualize</a:t>
            </a:r>
            <a:r>
              <a:rPr spc="85" dirty="0"/>
              <a:t> </a:t>
            </a:r>
            <a:r>
              <a:rPr spc="10" dirty="0"/>
              <a:t>the</a:t>
            </a:r>
            <a:r>
              <a:rPr spc="90" dirty="0"/>
              <a:t> </a:t>
            </a:r>
            <a:r>
              <a:rPr spc="15" dirty="0"/>
              <a:t>count</a:t>
            </a:r>
            <a:r>
              <a:rPr spc="85" dirty="0"/>
              <a:t> </a:t>
            </a:r>
            <a:r>
              <a:rPr spc="45" dirty="0"/>
              <a:t>of </a:t>
            </a:r>
            <a:r>
              <a:rPr spc="-580" dirty="0"/>
              <a:t> </a:t>
            </a:r>
            <a:r>
              <a:rPr spc="30" dirty="0"/>
              <a:t>Categorical.</a:t>
            </a:r>
          </a:p>
          <a:p>
            <a:pPr marL="652145" marR="8401050">
              <a:lnSpc>
                <a:spcPct val="114599"/>
              </a:lnSpc>
            </a:pPr>
            <a:r>
              <a:rPr spc="-30" dirty="0"/>
              <a:t>I</a:t>
            </a:r>
            <a:r>
              <a:rPr spc="95" dirty="0"/>
              <a:t> </a:t>
            </a:r>
            <a:r>
              <a:rPr spc="10" dirty="0"/>
              <a:t>have</a:t>
            </a:r>
            <a:r>
              <a:rPr spc="95" dirty="0"/>
              <a:t> </a:t>
            </a:r>
            <a:r>
              <a:rPr spc="20" dirty="0"/>
              <a:t>used</a:t>
            </a:r>
            <a:r>
              <a:rPr spc="90" dirty="0"/>
              <a:t> </a:t>
            </a:r>
            <a:r>
              <a:rPr spc="20" dirty="0"/>
              <a:t>distplot</a:t>
            </a:r>
            <a:r>
              <a:rPr spc="95" dirty="0"/>
              <a:t> </a:t>
            </a:r>
            <a:r>
              <a:rPr spc="10" dirty="0"/>
              <a:t>to</a:t>
            </a:r>
            <a:r>
              <a:rPr spc="95" dirty="0"/>
              <a:t> </a:t>
            </a:r>
            <a:r>
              <a:rPr spc="15" dirty="0"/>
              <a:t>analyze</a:t>
            </a:r>
            <a:r>
              <a:rPr spc="95" dirty="0"/>
              <a:t> </a:t>
            </a:r>
            <a:r>
              <a:rPr spc="15" dirty="0"/>
              <a:t>distribution</a:t>
            </a:r>
            <a:r>
              <a:rPr spc="95" dirty="0"/>
              <a:t> </a:t>
            </a:r>
            <a:r>
              <a:rPr spc="45" dirty="0"/>
              <a:t>of</a:t>
            </a:r>
            <a:r>
              <a:rPr spc="95" dirty="0"/>
              <a:t> </a:t>
            </a:r>
            <a:r>
              <a:rPr spc="20" dirty="0"/>
              <a:t>numerical. </a:t>
            </a:r>
            <a:r>
              <a:rPr spc="-580" dirty="0"/>
              <a:t> </a:t>
            </a:r>
            <a:r>
              <a:rPr spc="-30" dirty="0"/>
              <a:t>I</a:t>
            </a:r>
            <a:r>
              <a:rPr spc="85" dirty="0"/>
              <a:t> </a:t>
            </a:r>
            <a:r>
              <a:rPr spc="10" dirty="0"/>
              <a:t>have</a:t>
            </a:r>
            <a:r>
              <a:rPr spc="90" dirty="0"/>
              <a:t> </a:t>
            </a:r>
            <a:r>
              <a:rPr spc="20" dirty="0"/>
              <a:t>used</a:t>
            </a:r>
            <a:r>
              <a:rPr spc="90" dirty="0"/>
              <a:t> </a:t>
            </a:r>
            <a:r>
              <a:rPr spc="-15" dirty="0"/>
              <a:t>a</a:t>
            </a:r>
            <a:r>
              <a:rPr spc="90" dirty="0"/>
              <a:t> </a:t>
            </a:r>
            <a:r>
              <a:rPr spc="25" dirty="0"/>
              <a:t>boxen</a:t>
            </a:r>
            <a:r>
              <a:rPr spc="90" dirty="0"/>
              <a:t> </a:t>
            </a:r>
            <a:r>
              <a:rPr spc="15" dirty="0"/>
              <a:t>plot</a:t>
            </a:r>
            <a:r>
              <a:rPr spc="85" dirty="0"/>
              <a:t> </a:t>
            </a:r>
            <a:r>
              <a:rPr spc="10" dirty="0"/>
              <a:t>to</a:t>
            </a:r>
            <a:r>
              <a:rPr spc="90" dirty="0"/>
              <a:t> </a:t>
            </a:r>
            <a:r>
              <a:rPr spc="25" dirty="0"/>
              <a:t>find</a:t>
            </a:r>
            <a:r>
              <a:rPr spc="90" dirty="0"/>
              <a:t> </a:t>
            </a:r>
            <a:r>
              <a:rPr spc="10" dirty="0"/>
              <a:t>the</a:t>
            </a:r>
            <a:r>
              <a:rPr spc="90" dirty="0"/>
              <a:t> </a:t>
            </a:r>
            <a:r>
              <a:rPr spc="20" dirty="0"/>
              <a:t>relation</a:t>
            </a:r>
            <a:r>
              <a:rPr spc="90" dirty="0"/>
              <a:t> </a:t>
            </a:r>
            <a:r>
              <a:rPr spc="30" dirty="0"/>
              <a:t>between </a:t>
            </a:r>
            <a:r>
              <a:rPr spc="35" dirty="0"/>
              <a:t> </a:t>
            </a:r>
            <a:r>
              <a:rPr spc="25" dirty="0"/>
              <a:t>categorical</a:t>
            </a:r>
            <a:r>
              <a:rPr spc="90" dirty="0"/>
              <a:t> </a:t>
            </a:r>
            <a:r>
              <a:rPr spc="20" dirty="0"/>
              <a:t>columns</a:t>
            </a:r>
            <a:r>
              <a:rPr spc="90" dirty="0"/>
              <a:t> </a:t>
            </a:r>
            <a:r>
              <a:rPr spc="5" dirty="0"/>
              <a:t>and</a:t>
            </a:r>
            <a:r>
              <a:rPr spc="90" dirty="0"/>
              <a:t> </a:t>
            </a:r>
            <a:r>
              <a:rPr spc="20" dirty="0"/>
              <a:t>target.</a:t>
            </a:r>
          </a:p>
          <a:p>
            <a:pPr marL="652145" marR="8933180">
              <a:lnSpc>
                <a:spcPct val="114599"/>
              </a:lnSpc>
            </a:pPr>
            <a:r>
              <a:rPr spc="-30" dirty="0"/>
              <a:t>I</a:t>
            </a:r>
            <a:r>
              <a:rPr spc="90" dirty="0"/>
              <a:t> </a:t>
            </a:r>
            <a:r>
              <a:rPr spc="10" dirty="0"/>
              <a:t>have</a:t>
            </a:r>
            <a:r>
              <a:rPr spc="90" dirty="0"/>
              <a:t> </a:t>
            </a:r>
            <a:r>
              <a:rPr spc="20" dirty="0"/>
              <a:t>used</a:t>
            </a:r>
            <a:r>
              <a:rPr spc="90" dirty="0"/>
              <a:t> </a:t>
            </a:r>
            <a:r>
              <a:rPr spc="25" dirty="0"/>
              <a:t>swarmplot,</a:t>
            </a:r>
            <a:r>
              <a:rPr spc="90" dirty="0"/>
              <a:t> </a:t>
            </a:r>
            <a:r>
              <a:rPr spc="10" dirty="0"/>
              <a:t>strip</a:t>
            </a:r>
            <a:r>
              <a:rPr spc="90" dirty="0"/>
              <a:t> </a:t>
            </a:r>
            <a:r>
              <a:rPr spc="15" dirty="0"/>
              <a:t>plot</a:t>
            </a:r>
            <a:r>
              <a:rPr spc="95" dirty="0"/>
              <a:t> </a:t>
            </a:r>
            <a:r>
              <a:rPr spc="5" dirty="0"/>
              <a:t>and</a:t>
            </a:r>
            <a:r>
              <a:rPr spc="90" dirty="0"/>
              <a:t> </a:t>
            </a:r>
            <a:r>
              <a:rPr spc="25" dirty="0"/>
              <a:t>scatter</a:t>
            </a:r>
            <a:r>
              <a:rPr spc="90" dirty="0"/>
              <a:t> </a:t>
            </a:r>
            <a:r>
              <a:rPr spc="15" dirty="0"/>
              <a:t>plot</a:t>
            </a:r>
            <a:r>
              <a:rPr spc="90" dirty="0"/>
              <a:t> </a:t>
            </a:r>
            <a:r>
              <a:rPr spc="35" dirty="0"/>
              <a:t>for </a:t>
            </a:r>
            <a:r>
              <a:rPr spc="-580" dirty="0"/>
              <a:t> </a:t>
            </a:r>
            <a:r>
              <a:rPr spc="15" dirty="0"/>
              <a:t>visualization</a:t>
            </a:r>
            <a:r>
              <a:rPr spc="90" dirty="0"/>
              <a:t> </a:t>
            </a:r>
            <a:r>
              <a:rPr spc="45" dirty="0"/>
              <a:t>of</a:t>
            </a:r>
            <a:r>
              <a:rPr spc="95" dirty="0"/>
              <a:t> </a:t>
            </a:r>
            <a:r>
              <a:rPr spc="20" dirty="0"/>
              <a:t>numerical</a:t>
            </a:r>
            <a:r>
              <a:rPr spc="90" dirty="0"/>
              <a:t> </a:t>
            </a:r>
            <a:r>
              <a:rPr spc="20" dirty="0"/>
              <a:t>columns</a:t>
            </a:r>
            <a:r>
              <a:rPr spc="95" dirty="0"/>
              <a:t> </a:t>
            </a:r>
            <a:r>
              <a:rPr spc="5" dirty="0"/>
              <a:t>with</a:t>
            </a:r>
            <a:r>
              <a:rPr spc="95" dirty="0"/>
              <a:t> </a:t>
            </a:r>
            <a:r>
              <a:rPr spc="20" dirty="0"/>
              <a:t>target.</a:t>
            </a:r>
          </a:p>
          <a:p>
            <a:pPr marL="5511800">
              <a:lnSpc>
                <a:spcPct val="100000"/>
              </a:lnSpc>
              <a:spcBef>
                <a:spcPts val="2385"/>
              </a:spcBef>
            </a:pPr>
            <a:r>
              <a:rPr sz="3700" b="1" spc="150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sz="3700" b="1" spc="1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700" b="1" spc="85" dirty="0">
                <a:solidFill>
                  <a:srgbClr val="FFFFFF"/>
                </a:solidFill>
                <a:latin typeface="Roboto"/>
                <a:cs typeface="Roboto"/>
              </a:rPr>
              <a:t>CLEANING</a:t>
            </a:r>
            <a:r>
              <a:rPr sz="3700" b="1" spc="1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700" b="1" spc="90" dirty="0">
                <a:solidFill>
                  <a:srgbClr val="FFFFFF"/>
                </a:solidFill>
                <a:latin typeface="Roboto"/>
                <a:cs typeface="Roboto"/>
              </a:rPr>
              <a:t>STEPS</a:t>
            </a:r>
            <a:endParaRPr sz="3700">
              <a:latin typeface="Roboto"/>
              <a:cs typeface="Roboto"/>
            </a:endParaRPr>
          </a:p>
          <a:p>
            <a:pPr marL="4887595" indent="-233045">
              <a:lnSpc>
                <a:spcPct val="100000"/>
              </a:lnSpc>
              <a:spcBef>
                <a:spcPts val="1625"/>
              </a:spcBef>
              <a:buAutoNum type="arabicPeriod"/>
              <a:tabLst>
                <a:tab pos="4888865" algn="l"/>
              </a:tabLst>
            </a:pPr>
            <a:r>
              <a:rPr sz="1900" spc="-10" dirty="0">
                <a:solidFill>
                  <a:srgbClr val="FFFFFF"/>
                </a:solidFill>
              </a:rPr>
              <a:t>In</a:t>
            </a:r>
            <a:r>
              <a:rPr sz="1900" spc="65" dirty="0">
                <a:solidFill>
                  <a:srgbClr val="FFFFFF"/>
                </a:solidFill>
              </a:rPr>
              <a:t> </a:t>
            </a:r>
            <a:r>
              <a:rPr sz="1900" spc="-10" dirty="0">
                <a:solidFill>
                  <a:srgbClr val="FFFFFF"/>
                </a:solidFill>
              </a:rPr>
              <a:t>my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20" dirty="0">
                <a:solidFill>
                  <a:srgbClr val="FFFFFF"/>
                </a:solidFill>
              </a:rPr>
              <a:t>datasets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-25" dirty="0">
                <a:solidFill>
                  <a:srgbClr val="FFFFFF"/>
                </a:solidFill>
              </a:rPr>
              <a:t>I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20" dirty="0">
                <a:solidFill>
                  <a:srgbClr val="FFFFFF"/>
                </a:solidFill>
              </a:rPr>
              <a:t>found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dirty="0">
                <a:solidFill>
                  <a:srgbClr val="FFFFFF"/>
                </a:solidFill>
              </a:rPr>
              <a:t>null</a:t>
            </a:r>
            <a:r>
              <a:rPr sz="1900" spc="65" dirty="0">
                <a:solidFill>
                  <a:srgbClr val="FFFFFF"/>
                </a:solidFill>
              </a:rPr>
              <a:t> </a:t>
            </a:r>
            <a:r>
              <a:rPr sz="1900" spc="15" dirty="0">
                <a:solidFill>
                  <a:srgbClr val="FFFFFF"/>
                </a:solidFill>
              </a:rPr>
              <a:t>values,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15" dirty="0">
                <a:solidFill>
                  <a:srgbClr val="FFFFFF"/>
                </a:solidFill>
              </a:rPr>
              <a:t>outliers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5" dirty="0">
                <a:solidFill>
                  <a:srgbClr val="FFFFFF"/>
                </a:solidFill>
              </a:rPr>
              <a:t>and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20" dirty="0">
                <a:solidFill>
                  <a:srgbClr val="FFFFFF"/>
                </a:solidFill>
              </a:rPr>
              <a:t>skewness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5" dirty="0">
                <a:solidFill>
                  <a:srgbClr val="FFFFFF"/>
                </a:solidFill>
              </a:rPr>
              <a:t>and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25" dirty="0">
                <a:solidFill>
                  <a:srgbClr val="FFFFFF"/>
                </a:solidFill>
              </a:rPr>
              <a:t>removed</a:t>
            </a:r>
            <a:r>
              <a:rPr sz="1900" spc="65" dirty="0">
                <a:solidFill>
                  <a:srgbClr val="FFFFFF"/>
                </a:solidFill>
              </a:rPr>
              <a:t> </a:t>
            </a:r>
            <a:r>
              <a:rPr sz="1900" spc="15" dirty="0">
                <a:solidFill>
                  <a:srgbClr val="FFFFFF"/>
                </a:solidFill>
              </a:rPr>
              <a:t>them.</a:t>
            </a:r>
            <a:endParaRPr sz="1900"/>
          </a:p>
          <a:p>
            <a:pPr marL="4887595" marR="5080" indent="-233045">
              <a:lnSpc>
                <a:spcPct val="115100"/>
              </a:lnSpc>
              <a:buAutoNum type="arabicPeriod"/>
              <a:tabLst>
                <a:tab pos="4888865" algn="l"/>
              </a:tabLst>
            </a:pPr>
            <a:r>
              <a:rPr sz="1900" spc="-25" dirty="0">
                <a:solidFill>
                  <a:srgbClr val="FFFFFF"/>
                </a:solidFill>
              </a:rPr>
              <a:t>I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5" dirty="0">
                <a:solidFill>
                  <a:srgbClr val="FFFFFF"/>
                </a:solidFill>
              </a:rPr>
              <a:t>have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15" dirty="0">
                <a:solidFill>
                  <a:srgbClr val="FFFFFF"/>
                </a:solidFill>
              </a:rPr>
              <a:t>used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15" dirty="0">
                <a:solidFill>
                  <a:srgbClr val="FFFFFF"/>
                </a:solidFill>
              </a:rPr>
              <a:t>imputation</a:t>
            </a:r>
            <a:r>
              <a:rPr sz="1900" spc="80" dirty="0">
                <a:solidFill>
                  <a:srgbClr val="FFFFFF"/>
                </a:solidFill>
              </a:rPr>
              <a:t> </a:t>
            </a:r>
            <a:r>
              <a:rPr sz="1900" spc="20" dirty="0">
                <a:solidFill>
                  <a:srgbClr val="FFFFFF"/>
                </a:solidFill>
              </a:rPr>
              <a:t>method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5" dirty="0">
                <a:solidFill>
                  <a:srgbClr val="FFFFFF"/>
                </a:solidFill>
              </a:rPr>
              <a:t>to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20" dirty="0">
                <a:solidFill>
                  <a:srgbClr val="FFFFFF"/>
                </a:solidFill>
              </a:rPr>
              <a:t>replace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dirty="0">
                <a:solidFill>
                  <a:srgbClr val="FFFFFF"/>
                </a:solidFill>
              </a:rPr>
              <a:t>null</a:t>
            </a:r>
            <a:r>
              <a:rPr sz="1900" spc="80" dirty="0">
                <a:solidFill>
                  <a:srgbClr val="FFFFFF"/>
                </a:solidFill>
              </a:rPr>
              <a:t> </a:t>
            </a:r>
            <a:r>
              <a:rPr sz="1900" spc="10" dirty="0">
                <a:solidFill>
                  <a:srgbClr val="FFFFFF"/>
                </a:solidFill>
              </a:rPr>
              <a:t>values.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15" dirty="0">
                <a:solidFill>
                  <a:srgbClr val="FFFFFF"/>
                </a:solidFill>
              </a:rPr>
              <a:t>To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25" dirty="0">
                <a:solidFill>
                  <a:srgbClr val="FFFFFF"/>
                </a:solidFill>
              </a:rPr>
              <a:t>remove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15" dirty="0">
                <a:solidFill>
                  <a:srgbClr val="FFFFFF"/>
                </a:solidFill>
              </a:rPr>
              <a:t>outliers</a:t>
            </a:r>
            <a:r>
              <a:rPr sz="1900" spc="80" dirty="0">
                <a:solidFill>
                  <a:srgbClr val="FFFFFF"/>
                </a:solidFill>
              </a:rPr>
              <a:t> </a:t>
            </a:r>
            <a:r>
              <a:rPr sz="1900" spc="-25" dirty="0">
                <a:solidFill>
                  <a:srgbClr val="FFFFFF"/>
                </a:solidFill>
              </a:rPr>
              <a:t>I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5" dirty="0">
                <a:solidFill>
                  <a:srgbClr val="FFFFFF"/>
                </a:solidFill>
              </a:rPr>
              <a:t>have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15" dirty="0">
                <a:solidFill>
                  <a:srgbClr val="FFFFFF"/>
                </a:solidFill>
              </a:rPr>
              <a:t>used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25" dirty="0">
                <a:solidFill>
                  <a:srgbClr val="FFFFFF"/>
                </a:solidFill>
              </a:rPr>
              <a:t>Zscore</a:t>
            </a:r>
            <a:r>
              <a:rPr sz="1900" spc="80" dirty="0">
                <a:solidFill>
                  <a:srgbClr val="FFFFFF"/>
                </a:solidFill>
              </a:rPr>
              <a:t> </a:t>
            </a:r>
            <a:r>
              <a:rPr sz="1900" spc="20" dirty="0">
                <a:solidFill>
                  <a:srgbClr val="FFFFFF"/>
                </a:solidFill>
              </a:rPr>
              <a:t>method.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20" dirty="0">
                <a:solidFill>
                  <a:srgbClr val="FFFFFF"/>
                </a:solidFill>
              </a:rPr>
              <a:t>And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5" dirty="0">
                <a:solidFill>
                  <a:srgbClr val="FFFFFF"/>
                </a:solidFill>
              </a:rPr>
              <a:t>to </a:t>
            </a:r>
            <a:r>
              <a:rPr sz="1900" spc="-455" dirty="0">
                <a:solidFill>
                  <a:srgbClr val="FFFFFF"/>
                </a:solidFill>
              </a:rPr>
              <a:t> </a:t>
            </a:r>
            <a:r>
              <a:rPr sz="1900" spc="25" dirty="0">
                <a:solidFill>
                  <a:srgbClr val="FFFFFF"/>
                </a:solidFill>
              </a:rPr>
              <a:t>remove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20" dirty="0">
                <a:solidFill>
                  <a:srgbClr val="FFFFFF"/>
                </a:solidFill>
              </a:rPr>
              <a:t>skewness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-25" dirty="0">
                <a:solidFill>
                  <a:srgbClr val="FFFFFF"/>
                </a:solidFill>
              </a:rPr>
              <a:t>I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5" dirty="0">
                <a:solidFill>
                  <a:srgbClr val="FFFFFF"/>
                </a:solidFill>
              </a:rPr>
              <a:t>have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15" dirty="0">
                <a:solidFill>
                  <a:srgbClr val="FFFFFF"/>
                </a:solidFill>
              </a:rPr>
              <a:t>used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-15" dirty="0">
                <a:solidFill>
                  <a:srgbClr val="FFFFFF"/>
                </a:solidFill>
              </a:rPr>
              <a:t>Yeo-Johnson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20" dirty="0">
                <a:solidFill>
                  <a:srgbClr val="FFFFFF"/>
                </a:solidFill>
              </a:rPr>
              <a:t>method.</a:t>
            </a:r>
            <a:endParaRPr sz="1900"/>
          </a:p>
          <a:p>
            <a:pPr marL="4887595" indent="-233045">
              <a:lnSpc>
                <a:spcPct val="100000"/>
              </a:lnSpc>
              <a:spcBef>
                <a:spcPts val="345"/>
              </a:spcBef>
              <a:buAutoNum type="arabicPeriod"/>
              <a:tabLst>
                <a:tab pos="4888865" algn="l"/>
              </a:tabLst>
            </a:pPr>
            <a:r>
              <a:rPr sz="1900" spc="15" dirty="0">
                <a:solidFill>
                  <a:srgbClr val="FFFFFF"/>
                </a:solidFill>
              </a:rPr>
              <a:t>To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25" dirty="0">
                <a:solidFill>
                  <a:srgbClr val="FFFFFF"/>
                </a:solidFill>
              </a:rPr>
              <a:t>encode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5" dirty="0">
                <a:solidFill>
                  <a:srgbClr val="FFFFFF"/>
                </a:solidFill>
              </a:rPr>
              <a:t>the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20" dirty="0">
                <a:solidFill>
                  <a:srgbClr val="FFFFFF"/>
                </a:solidFill>
              </a:rPr>
              <a:t>categorical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15" dirty="0">
                <a:solidFill>
                  <a:srgbClr val="FFFFFF"/>
                </a:solidFill>
              </a:rPr>
              <a:t>columns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-25" dirty="0">
                <a:solidFill>
                  <a:srgbClr val="FFFFFF"/>
                </a:solidFill>
              </a:rPr>
              <a:t>I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5" dirty="0">
                <a:solidFill>
                  <a:srgbClr val="FFFFFF"/>
                </a:solidFill>
              </a:rPr>
              <a:t>have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10" dirty="0">
                <a:solidFill>
                  <a:srgbClr val="FFFFFF"/>
                </a:solidFill>
              </a:rPr>
              <a:t>use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15" dirty="0">
                <a:solidFill>
                  <a:srgbClr val="FFFFFF"/>
                </a:solidFill>
              </a:rPr>
              <a:t>Ordinal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20" dirty="0">
                <a:solidFill>
                  <a:srgbClr val="FFFFFF"/>
                </a:solidFill>
              </a:rPr>
              <a:t>Encoding.</a:t>
            </a:r>
            <a:endParaRPr sz="1900"/>
          </a:p>
          <a:p>
            <a:pPr marL="4887595" marR="215900" indent="-233045">
              <a:lnSpc>
                <a:spcPct val="115100"/>
              </a:lnSpc>
              <a:buAutoNum type="arabicPeriod"/>
              <a:tabLst>
                <a:tab pos="4888865" algn="l"/>
              </a:tabLst>
            </a:pPr>
            <a:r>
              <a:rPr sz="1900" spc="-25" dirty="0">
                <a:solidFill>
                  <a:srgbClr val="FFFFFF"/>
                </a:solidFill>
              </a:rPr>
              <a:t>I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5" dirty="0">
                <a:solidFill>
                  <a:srgbClr val="FFFFFF"/>
                </a:solidFill>
              </a:rPr>
              <a:t>have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15" dirty="0">
                <a:solidFill>
                  <a:srgbClr val="FFFFFF"/>
                </a:solidFill>
              </a:rPr>
              <a:t>used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10" dirty="0">
                <a:solidFill>
                  <a:srgbClr val="FFFFFF"/>
                </a:solidFill>
              </a:rPr>
              <a:t>Pearson’s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20" dirty="0">
                <a:solidFill>
                  <a:srgbClr val="FFFFFF"/>
                </a:solidFill>
              </a:rPr>
              <a:t>correlation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30" dirty="0">
                <a:solidFill>
                  <a:srgbClr val="FFFFFF"/>
                </a:solidFill>
              </a:rPr>
              <a:t>coefficient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5" dirty="0">
                <a:solidFill>
                  <a:srgbClr val="FFFFFF"/>
                </a:solidFill>
              </a:rPr>
              <a:t>to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20" dirty="0">
                <a:solidFill>
                  <a:srgbClr val="FFFFFF"/>
                </a:solidFill>
              </a:rPr>
              <a:t>check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5" dirty="0">
                <a:solidFill>
                  <a:srgbClr val="FFFFFF"/>
                </a:solidFill>
              </a:rPr>
              <a:t>the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20" dirty="0">
                <a:solidFill>
                  <a:srgbClr val="FFFFFF"/>
                </a:solidFill>
              </a:rPr>
              <a:t>correlation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20" dirty="0">
                <a:solidFill>
                  <a:srgbClr val="FFFFFF"/>
                </a:solidFill>
              </a:rPr>
              <a:t>between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20" dirty="0">
                <a:solidFill>
                  <a:srgbClr val="FFFFFF"/>
                </a:solidFill>
              </a:rPr>
              <a:t>dependent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5" dirty="0">
                <a:solidFill>
                  <a:srgbClr val="FFFFFF"/>
                </a:solidFill>
              </a:rPr>
              <a:t>and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20" dirty="0">
                <a:solidFill>
                  <a:srgbClr val="FFFFFF"/>
                </a:solidFill>
              </a:rPr>
              <a:t>independent </a:t>
            </a:r>
            <a:r>
              <a:rPr sz="1900" spc="-455" dirty="0">
                <a:solidFill>
                  <a:srgbClr val="FFFFFF"/>
                </a:solidFill>
              </a:rPr>
              <a:t> </a:t>
            </a:r>
            <a:r>
              <a:rPr sz="1900" spc="25" dirty="0">
                <a:solidFill>
                  <a:srgbClr val="FFFFFF"/>
                </a:solidFill>
              </a:rPr>
              <a:t>features.</a:t>
            </a:r>
            <a:endParaRPr sz="1900"/>
          </a:p>
          <a:p>
            <a:pPr marL="4887595" indent="-233045">
              <a:lnSpc>
                <a:spcPct val="100000"/>
              </a:lnSpc>
              <a:spcBef>
                <a:spcPts val="345"/>
              </a:spcBef>
              <a:buAutoNum type="arabicPeriod"/>
              <a:tabLst>
                <a:tab pos="4888865" algn="l"/>
              </a:tabLst>
            </a:pPr>
            <a:r>
              <a:rPr sz="1900" spc="25" dirty="0">
                <a:solidFill>
                  <a:srgbClr val="FFFFFF"/>
                </a:solidFill>
              </a:rPr>
              <a:t>Also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-25" dirty="0">
                <a:solidFill>
                  <a:srgbClr val="FFFFFF"/>
                </a:solidFill>
              </a:rPr>
              <a:t>I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5" dirty="0">
                <a:solidFill>
                  <a:srgbClr val="FFFFFF"/>
                </a:solidFill>
              </a:rPr>
              <a:t>have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15" dirty="0">
                <a:solidFill>
                  <a:srgbClr val="FFFFFF"/>
                </a:solidFill>
              </a:rPr>
              <a:t>used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15" dirty="0">
                <a:solidFill>
                  <a:srgbClr val="FFFFFF"/>
                </a:solidFill>
              </a:rPr>
              <a:t>standardization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5" dirty="0">
                <a:solidFill>
                  <a:srgbClr val="FFFFFF"/>
                </a:solidFill>
              </a:rPr>
              <a:t>and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15" dirty="0">
                <a:solidFill>
                  <a:srgbClr val="FFFFFF"/>
                </a:solidFill>
              </a:rPr>
              <a:t>also</a:t>
            </a:r>
            <a:r>
              <a:rPr sz="1900" spc="80" dirty="0">
                <a:solidFill>
                  <a:srgbClr val="FFFFFF"/>
                </a:solidFill>
              </a:rPr>
              <a:t> </a:t>
            </a:r>
            <a:r>
              <a:rPr sz="1900" spc="25" dirty="0">
                <a:solidFill>
                  <a:srgbClr val="FFFFFF"/>
                </a:solidFill>
              </a:rPr>
              <a:t>checked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15" dirty="0">
                <a:solidFill>
                  <a:srgbClr val="FFFFFF"/>
                </a:solidFill>
              </a:rPr>
              <a:t>Multicollinearity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5" dirty="0">
                <a:solidFill>
                  <a:srgbClr val="FFFFFF"/>
                </a:solidFill>
              </a:rPr>
              <a:t>and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20" dirty="0">
                <a:solidFill>
                  <a:srgbClr val="FFFFFF"/>
                </a:solidFill>
              </a:rPr>
              <a:t>dropped</a:t>
            </a:r>
            <a:r>
              <a:rPr sz="1900" spc="75" dirty="0">
                <a:solidFill>
                  <a:srgbClr val="FFFFFF"/>
                </a:solidFill>
              </a:rPr>
              <a:t> </a:t>
            </a:r>
            <a:r>
              <a:rPr sz="1900" spc="15" dirty="0">
                <a:solidFill>
                  <a:srgbClr val="FFFFFF"/>
                </a:solidFill>
              </a:rPr>
              <a:t>columns.</a:t>
            </a:r>
            <a:endParaRPr sz="1900"/>
          </a:p>
          <a:p>
            <a:pPr marL="4887595" indent="-233045">
              <a:lnSpc>
                <a:spcPct val="100000"/>
              </a:lnSpc>
              <a:spcBef>
                <a:spcPts val="345"/>
              </a:spcBef>
              <a:buAutoNum type="arabicPeriod"/>
              <a:tabLst>
                <a:tab pos="4888865" algn="l"/>
              </a:tabLst>
            </a:pPr>
            <a:r>
              <a:rPr sz="1900" spc="25" dirty="0">
                <a:solidFill>
                  <a:srgbClr val="FFFFFF"/>
                </a:solidFill>
              </a:rPr>
              <a:t>Next</a:t>
            </a:r>
            <a:r>
              <a:rPr sz="1900" spc="65" dirty="0">
                <a:solidFill>
                  <a:srgbClr val="FFFFFF"/>
                </a:solidFill>
              </a:rPr>
              <a:t> </a:t>
            </a:r>
            <a:r>
              <a:rPr sz="1900" spc="15" dirty="0">
                <a:solidFill>
                  <a:srgbClr val="FFFFFF"/>
                </a:solidFill>
              </a:rPr>
              <a:t>step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10" dirty="0">
                <a:solidFill>
                  <a:srgbClr val="FFFFFF"/>
                </a:solidFill>
              </a:rPr>
              <a:t>was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25" dirty="0">
                <a:solidFill>
                  <a:srgbClr val="FFFFFF"/>
                </a:solidFill>
              </a:rPr>
              <a:t>model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10" dirty="0">
                <a:solidFill>
                  <a:srgbClr val="FFFFFF"/>
                </a:solidFill>
              </a:rPr>
              <a:t>building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5" dirty="0">
                <a:solidFill>
                  <a:srgbClr val="FFFFFF"/>
                </a:solidFill>
              </a:rPr>
              <a:t>with</a:t>
            </a:r>
            <a:r>
              <a:rPr sz="1900" spc="65" dirty="0">
                <a:solidFill>
                  <a:srgbClr val="FFFFFF"/>
                </a:solidFill>
              </a:rPr>
              <a:t> </a:t>
            </a:r>
            <a:r>
              <a:rPr sz="1900" spc="5" dirty="0">
                <a:solidFill>
                  <a:srgbClr val="FFFFFF"/>
                </a:solidFill>
              </a:rPr>
              <a:t>all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20" dirty="0">
                <a:solidFill>
                  <a:srgbClr val="FFFFFF"/>
                </a:solidFill>
              </a:rPr>
              <a:t>regression</a:t>
            </a:r>
            <a:r>
              <a:rPr sz="1900" spc="70" dirty="0">
                <a:solidFill>
                  <a:srgbClr val="FFFFFF"/>
                </a:solidFill>
              </a:rPr>
              <a:t> </a:t>
            </a:r>
            <a:r>
              <a:rPr sz="1900" spc="15" dirty="0">
                <a:solidFill>
                  <a:srgbClr val="FFFFFF"/>
                </a:solidFill>
              </a:rPr>
              <a:t>algorithms.</a:t>
            </a:r>
            <a:endParaRPr sz="1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3663950"/>
            <a:chOff x="0" y="1"/>
            <a:chExt cx="18288000" cy="3663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7" cy="36639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214" y="1028701"/>
              <a:ext cx="10363198" cy="1419224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8512655" y="364259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59">
                <a:moveTo>
                  <a:pt x="0" y="0"/>
                </a:moveTo>
                <a:lnTo>
                  <a:pt x="126685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4046768"/>
            <a:ext cx="811949" cy="75433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47869" y="1042988"/>
            <a:ext cx="10392410" cy="2069464"/>
          </a:xfrm>
          <a:prstGeom prst="rect">
            <a:avLst/>
          </a:prstGeom>
          <a:ln w="28575">
            <a:solidFill>
              <a:srgbClr val="FFFFFF"/>
            </a:solidFill>
          </a:ln>
        </p:spPr>
        <p:txBody>
          <a:bodyPr vert="horz" wrap="square" lIns="0" tIns="417195" rIns="0" bIns="0" rtlCol="0">
            <a:spAutoFit/>
          </a:bodyPr>
          <a:lstStyle/>
          <a:p>
            <a:pPr marR="111125" algn="ctr">
              <a:lnSpc>
                <a:spcPct val="100000"/>
              </a:lnSpc>
              <a:spcBef>
                <a:spcPts val="3285"/>
              </a:spcBef>
              <a:tabLst>
                <a:tab pos="2282190" algn="l"/>
              </a:tabLst>
            </a:pPr>
            <a:r>
              <a:rPr sz="4200" spc="100" dirty="0"/>
              <a:t>MODEL	</a:t>
            </a:r>
            <a:r>
              <a:rPr sz="4200" spc="-150" dirty="0">
                <a:solidFill>
                  <a:srgbClr val="D00D11"/>
                </a:solidFill>
              </a:rPr>
              <a:t>BUILDING</a:t>
            </a:r>
            <a:endParaRPr sz="4200"/>
          </a:p>
        </p:txBody>
      </p:sp>
      <p:sp>
        <p:nvSpPr>
          <p:cNvPr id="8" name="object 8"/>
          <p:cNvSpPr txBox="1"/>
          <p:nvPr/>
        </p:nvSpPr>
        <p:spPr>
          <a:xfrm>
            <a:off x="1973727" y="4079141"/>
            <a:ext cx="15238094" cy="4146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599"/>
              </a:lnSpc>
              <a:spcBef>
                <a:spcPts val="100"/>
              </a:spcBef>
            </a:pPr>
            <a:r>
              <a:rPr sz="2000" spc="10" dirty="0">
                <a:latin typeface="Roboto"/>
                <a:cs typeface="Roboto"/>
              </a:rPr>
              <a:t>Since </a:t>
            </a:r>
            <a:r>
              <a:rPr sz="2000" spc="5" dirty="0">
                <a:latin typeface="Roboto"/>
                <a:cs typeface="Roboto"/>
              </a:rPr>
              <a:t>our </a:t>
            </a:r>
            <a:r>
              <a:rPr sz="2000" spc="15" dirty="0">
                <a:latin typeface="Roboto"/>
                <a:cs typeface="Roboto"/>
              </a:rPr>
              <a:t>Target </a:t>
            </a:r>
            <a:r>
              <a:rPr sz="2000" dirty="0">
                <a:latin typeface="Roboto"/>
                <a:cs typeface="Roboto"/>
              </a:rPr>
              <a:t>is </a:t>
            </a:r>
            <a:r>
              <a:rPr sz="2000" spc="20" dirty="0">
                <a:latin typeface="Roboto"/>
                <a:cs typeface="Roboto"/>
              </a:rPr>
              <a:t>Price, </a:t>
            </a:r>
            <a:r>
              <a:rPr sz="2000" spc="5" dirty="0">
                <a:latin typeface="Roboto"/>
                <a:cs typeface="Roboto"/>
              </a:rPr>
              <a:t>which </a:t>
            </a:r>
            <a:r>
              <a:rPr sz="2000" dirty="0">
                <a:latin typeface="Roboto"/>
                <a:cs typeface="Roboto"/>
              </a:rPr>
              <a:t>is </a:t>
            </a:r>
            <a:r>
              <a:rPr sz="2000" spc="15" dirty="0">
                <a:latin typeface="Roboto"/>
                <a:cs typeface="Roboto"/>
              </a:rPr>
              <a:t>continuous, </a:t>
            </a:r>
            <a:r>
              <a:rPr sz="2000" spc="-25" dirty="0">
                <a:latin typeface="Roboto"/>
                <a:cs typeface="Roboto"/>
              </a:rPr>
              <a:t>I </a:t>
            </a:r>
            <a:r>
              <a:rPr sz="2000" spc="5" dirty="0">
                <a:latin typeface="Roboto"/>
                <a:cs typeface="Roboto"/>
              </a:rPr>
              <a:t>have </a:t>
            </a:r>
            <a:r>
              <a:rPr sz="2000" spc="-15" dirty="0">
                <a:latin typeface="Roboto"/>
                <a:cs typeface="Roboto"/>
              </a:rPr>
              <a:t>a </a:t>
            </a:r>
            <a:r>
              <a:rPr sz="2000" spc="15" dirty="0">
                <a:latin typeface="Roboto"/>
                <a:cs typeface="Roboto"/>
              </a:rPr>
              <a:t>Regression </a:t>
            </a:r>
            <a:r>
              <a:rPr sz="2000" spc="20" dirty="0">
                <a:latin typeface="Roboto"/>
                <a:cs typeface="Roboto"/>
              </a:rPr>
              <a:t>Problem. </a:t>
            </a:r>
            <a:r>
              <a:rPr sz="2000" spc="-25" dirty="0">
                <a:latin typeface="Roboto"/>
                <a:cs typeface="Roboto"/>
              </a:rPr>
              <a:t>I </a:t>
            </a:r>
            <a:r>
              <a:rPr sz="2000" spc="5" dirty="0">
                <a:latin typeface="Roboto"/>
                <a:cs typeface="Roboto"/>
              </a:rPr>
              <a:t>have </a:t>
            </a:r>
            <a:r>
              <a:rPr sz="2000" spc="15" dirty="0">
                <a:latin typeface="Roboto"/>
                <a:cs typeface="Roboto"/>
              </a:rPr>
              <a:t>used </a:t>
            </a:r>
            <a:r>
              <a:rPr sz="2000" spc="-5" dirty="0">
                <a:latin typeface="Roboto"/>
                <a:cs typeface="Roboto"/>
              </a:rPr>
              <a:t>7 </a:t>
            </a:r>
            <a:r>
              <a:rPr sz="2000" spc="30" dirty="0">
                <a:latin typeface="Roboto"/>
                <a:cs typeface="Roboto"/>
              </a:rPr>
              <a:t>different </a:t>
            </a:r>
            <a:r>
              <a:rPr sz="2000" spc="15" dirty="0">
                <a:latin typeface="Roboto"/>
                <a:cs typeface="Roboto"/>
              </a:rPr>
              <a:t>algorithms </a:t>
            </a:r>
            <a:r>
              <a:rPr sz="2000" spc="5" dirty="0">
                <a:latin typeface="Roboto"/>
                <a:cs typeface="Roboto"/>
              </a:rPr>
              <a:t>to build the </a:t>
            </a:r>
            <a:r>
              <a:rPr sz="2000" spc="25" dirty="0">
                <a:latin typeface="Roboto"/>
                <a:cs typeface="Roboto"/>
              </a:rPr>
              <a:t>models </a:t>
            </a:r>
            <a:r>
              <a:rPr sz="2000" spc="3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found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5" dirty="0">
                <a:latin typeface="Roboto"/>
                <a:cs typeface="Roboto"/>
              </a:rPr>
              <a:t>R2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score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CV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Score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of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each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one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of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them.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-25" dirty="0">
                <a:latin typeface="Roboto"/>
                <a:cs typeface="Roboto"/>
              </a:rPr>
              <a:t>I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have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finally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decided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to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select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which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has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highest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r2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 </a:t>
            </a:r>
            <a:r>
              <a:rPr sz="2000" spc="10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CV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Score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least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MSE,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RMSE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0" dirty="0">
                <a:latin typeface="Roboto"/>
                <a:cs typeface="Roboto"/>
              </a:rPr>
              <a:t>MAE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that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is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Random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Forest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Regressor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model.</a:t>
            </a:r>
            <a:endParaRPr sz="20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23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00">
              <a:latin typeface="Roboto"/>
              <a:cs typeface="Roboto"/>
            </a:endParaRPr>
          </a:p>
          <a:p>
            <a:pPr marL="443865" indent="-24511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44500" algn="l"/>
              </a:tabLst>
            </a:pPr>
            <a:r>
              <a:rPr sz="2000" spc="10" dirty="0">
                <a:latin typeface="Roboto"/>
                <a:cs typeface="Roboto"/>
              </a:rPr>
              <a:t>Linear</a:t>
            </a:r>
            <a:r>
              <a:rPr sz="2000" spc="5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Regression</a:t>
            </a:r>
            <a:endParaRPr sz="2000">
              <a:latin typeface="Roboto"/>
              <a:cs typeface="Roboto"/>
            </a:endParaRPr>
          </a:p>
          <a:p>
            <a:pPr marL="443865" indent="-245110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444500" algn="l"/>
              </a:tabLst>
            </a:pPr>
            <a:r>
              <a:rPr sz="2000" spc="10" dirty="0">
                <a:latin typeface="Roboto"/>
                <a:cs typeface="Roboto"/>
              </a:rPr>
              <a:t>Ridge</a:t>
            </a:r>
            <a:r>
              <a:rPr sz="2000" spc="5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Regressor</a:t>
            </a:r>
            <a:endParaRPr sz="2000">
              <a:latin typeface="Roboto"/>
              <a:cs typeface="Roboto"/>
            </a:endParaRPr>
          </a:p>
          <a:p>
            <a:pPr marL="443865" indent="-245110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444500" algn="l"/>
              </a:tabLst>
            </a:pPr>
            <a:r>
              <a:rPr sz="2000" spc="10" dirty="0">
                <a:latin typeface="Roboto"/>
                <a:cs typeface="Roboto"/>
              </a:rPr>
              <a:t>Random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Forest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Regressor</a:t>
            </a:r>
            <a:endParaRPr sz="2000">
              <a:latin typeface="Roboto"/>
              <a:cs typeface="Roboto"/>
            </a:endParaRPr>
          </a:p>
          <a:p>
            <a:pPr marL="443865" indent="-245110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444500" algn="l"/>
              </a:tabLst>
            </a:pPr>
            <a:r>
              <a:rPr sz="2000" spc="25" dirty="0">
                <a:latin typeface="Roboto"/>
                <a:cs typeface="Roboto"/>
              </a:rPr>
              <a:t>KNN</a:t>
            </a:r>
            <a:r>
              <a:rPr sz="2000" spc="5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Regressor</a:t>
            </a:r>
            <a:endParaRPr sz="2000">
              <a:latin typeface="Roboto"/>
              <a:cs typeface="Roboto"/>
            </a:endParaRPr>
          </a:p>
          <a:p>
            <a:pPr marL="443865" indent="-245110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444500" algn="l"/>
              </a:tabLst>
            </a:pPr>
            <a:r>
              <a:rPr sz="2000" spc="10" dirty="0">
                <a:latin typeface="Roboto"/>
                <a:cs typeface="Roboto"/>
              </a:rPr>
              <a:t>XGB</a:t>
            </a:r>
            <a:r>
              <a:rPr sz="2000" spc="2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Regressor</a:t>
            </a:r>
            <a:endParaRPr sz="2000">
              <a:latin typeface="Roboto"/>
              <a:cs typeface="Roboto"/>
            </a:endParaRPr>
          </a:p>
          <a:p>
            <a:pPr marL="443865" indent="-245110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444500" algn="l"/>
              </a:tabLst>
            </a:pPr>
            <a:r>
              <a:rPr sz="2000" spc="-5" dirty="0">
                <a:latin typeface="Roboto"/>
                <a:cs typeface="Roboto"/>
              </a:rPr>
              <a:t>SGD</a:t>
            </a:r>
            <a:r>
              <a:rPr sz="2000" spc="3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Regressor</a:t>
            </a:r>
            <a:endParaRPr sz="2000">
              <a:latin typeface="Roboto"/>
              <a:cs typeface="Roboto"/>
            </a:endParaRPr>
          </a:p>
          <a:p>
            <a:pPr marL="443865" indent="-245110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444500" algn="l"/>
              </a:tabLst>
            </a:pPr>
            <a:r>
              <a:rPr sz="2000" spc="15" dirty="0">
                <a:latin typeface="Roboto"/>
                <a:cs typeface="Roboto"/>
              </a:rPr>
              <a:t>Gradient</a:t>
            </a:r>
            <a:r>
              <a:rPr sz="2000" spc="6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Boosting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Regressor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3663950"/>
            <a:chOff x="0" y="0"/>
            <a:chExt cx="18288000" cy="3663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7" cy="36639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214" y="1028700"/>
              <a:ext cx="10363198" cy="1419224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8512655" y="3642592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59">
                <a:moveTo>
                  <a:pt x="0" y="0"/>
                </a:moveTo>
                <a:lnTo>
                  <a:pt x="126685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4046767"/>
            <a:ext cx="811949" cy="7543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8287997" cy="38195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38907" y="5627643"/>
            <a:ext cx="11706224" cy="197524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47869" y="1042987"/>
            <a:ext cx="10392410" cy="2069464"/>
          </a:xfrm>
          <a:prstGeom prst="rect">
            <a:avLst/>
          </a:prstGeom>
          <a:ln w="28575">
            <a:solidFill>
              <a:srgbClr val="FFFFFF"/>
            </a:solidFill>
          </a:ln>
        </p:spPr>
        <p:txBody>
          <a:bodyPr vert="horz" wrap="square" lIns="0" tIns="421005" rIns="0" bIns="0" rtlCol="0">
            <a:spAutoFit/>
          </a:bodyPr>
          <a:lstStyle/>
          <a:p>
            <a:pPr marR="328295" algn="ctr">
              <a:lnSpc>
                <a:spcPct val="100000"/>
              </a:lnSpc>
              <a:spcBef>
                <a:spcPts val="3315"/>
              </a:spcBef>
              <a:tabLst>
                <a:tab pos="2487930" algn="l"/>
              </a:tabLst>
            </a:pPr>
            <a:r>
              <a:rPr sz="6750" spc="-104" baseline="1234" dirty="0"/>
              <a:t>LINEAR	</a:t>
            </a:r>
            <a:r>
              <a:rPr sz="4700" spc="-85" dirty="0">
                <a:solidFill>
                  <a:srgbClr val="D00D11"/>
                </a:solidFill>
              </a:rPr>
              <a:t>REGRESSION</a:t>
            </a:r>
            <a:endParaRPr sz="4700"/>
          </a:p>
        </p:txBody>
      </p:sp>
      <p:sp>
        <p:nvSpPr>
          <p:cNvPr id="10" name="object 10"/>
          <p:cNvSpPr txBox="1"/>
          <p:nvPr/>
        </p:nvSpPr>
        <p:spPr>
          <a:xfrm>
            <a:off x="2126207" y="4186179"/>
            <a:ext cx="15259050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25" dirty="0">
                <a:latin typeface="Roboto"/>
                <a:cs typeface="Roboto"/>
              </a:rPr>
              <a:t>At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first,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-25" dirty="0">
                <a:latin typeface="Roboto"/>
                <a:cs typeface="Roboto"/>
              </a:rPr>
              <a:t>I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found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best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Random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state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for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which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-25" dirty="0">
                <a:latin typeface="Roboto"/>
                <a:cs typeface="Roboto"/>
              </a:rPr>
              <a:t>I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got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best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score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30" dirty="0">
                <a:latin typeface="Roboto"/>
                <a:cs typeface="Roboto"/>
              </a:rPr>
              <a:t>performed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15" dirty="0">
                <a:latin typeface="Roboto"/>
                <a:cs typeface="Roboto"/>
              </a:rPr>
              <a:t>a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-50" dirty="0">
                <a:latin typeface="Roboto"/>
                <a:cs typeface="Roboto"/>
              </a:rPr>
              <a:t>train-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20" dirty="0">
                <a:latin typeface="Roboto"/>
                <a:cs typeface="Roboto"/>
              </a:rPr>
              <a:t>test-split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to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fit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model.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-10" dirty="0">
                <a:latin typeface="Roboto"/>
                <a:cs typeface="Roboto"/>
              </a:rPr>
              <a:t>My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score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for </a:t>
            </a:r>
            <a:r>
              <a:rPr sz="2000" spc="-484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Linear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regression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is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73.33%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CV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Score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of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69.68%.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25" dirty="0">
                <a:latin typeface="Roboto"/>
                <a:cs typeface="Roboto"/>
              </a:rPr>
              <a:t>I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have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tuned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with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best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parameters,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but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score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remained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same.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3666490"/>
            <a:chOff x="0" y="3"/>
            <a:chExt cx="18288000" cy="3666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7" cy="36639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214" y="1028703"/>
              <a:ext cx="10363198" cy="14192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512655" y="3642595"/>
              <a:ext cx="1267460" cy="0"/>
            </a:xfrm>
            <a:custGeom>
              <a:avLst/>
              <a:gdLst/>
              <a:ahLst/>
              <a:cxnLst/>
              <a:rect l="l" t="t" r="r" b="b"/>
              <a:pathLst>
                <a:path w="1267459">
                  <a:moveTo>
                    <a:pt x="0" y="0"/>
                  </a:moveTo>
                  <a:lnTo>
                    <a:pt x="1266854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4046770"/>
            <a:ext cx="811949" cy="7543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46907"/>
            <a:ext cx="18287999" cy="35718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24514" y="5368464"/>
            <a:ext cx="8706970" cy="326784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47869" y="1042990"/>
            <a:ext cx="10392410" cy="2069464"/>
          </a:xfrm>
          <a:prstGeom prst="rect">
            <a:avLst/>
          </a:prstGeom>
          <a:ln w="28575">
            <a:solidFill>
              <a:srgbClr val="FFFFFF"/>
            </a:solidFill>
          </a:ln>
        </p:spPr>
        <p:txBody>
          <a:bodyPr vert="horz" wrap="square" lIns="0" tIns="417830" rIns="0" bIns="0" rtlCol="0">
            <a:spAutoFit/>
          </a:bodyPr>
          <a:lstStyle/>
          <a:p>
            <a:pPr marL="170815" algn="ctr">
              <a:lnSpc>
                <a:spcPct val="100000"/>
              </a:lnSpc>
              <a:spcBef>
                <a:spcPts val="3290"/>
              </a:spcBef>
            </a:pPr>
            <a:r>
              <a:rPr sz="5100" spc="235" dirty="0"/>
              <a:t>K</a:t>
            </a:r>
            <a:r>
              <a:rPr sz="5100" spc="114" dirty="0"/>
              <a:t>NN</a:t>
            </a:r>
            <a:r>
              <a:rPr sz="5100" spc="-600" dirty="0"/>
              <a:t> </a:t>
            </a:r>
            <a:r>
              <a:rPr sz="5100" spc="-225" dirty="0">
                <a:solidFill>
                  <a:srgbClr val="CC0E12"/>
                </a:solidFill>
              </a:rPr>
              <a:t>R</a:t>
            </a:r>
            <a:r>
              <a:rPr sz="5100" spc="120" dirty="0">
                <a:solidFill>
                  <a:srgbClr val="CC0E12"/>
                </a:solidFill>
              </a:rPr>
              <a:t>E</a:t>
            </a:r>
            <a:r>
              <a:rPr sz="5100" spc="70" dirty="0">
                <a:solidFill>
                  <a:srgbClr val="CC0E12"/>
                </a:solidFill>
              </a:rPr>
              <a:t>G</a:t>
            </a:r>
            <a:r>
              <a:rPr sz="5100" spc="-225" dirty="0">
                <a:solidFill>
                  <a:srgbClr val="CC0E12"/>
                </a:solidFill>
              </a:rPr>
              <a:t>R</a:t>
            </a:r>
            <a:r>
              <a:rPr sz="5100" spc="120" dirty="0">
                <a:solidFill>
                  <a:srgbClr val="CC0E12"/>
                </a:solidFill>
              </a:rPr>
              <a:t>E</a:t>
            </a:r>
            <a:r>
              <a:rPr sz="5100" spc="-40" dirty="0">
                <a:solidFill>
                  <a:srgbClr val="CC0E12"/>
                </a:solidFill>
              </a:rPr>
              <a:t>SS</a:t>
            </a:r>
            <a:r>
              <a:rPr sz="5100" spc="90" dirty="0">
                <a:solidFill>
                  <a:srgbClr val="CC0E12"/>
                </a:solidFill>
              </a:rPr>
              <a:t>O</a:t>
            </a:r>
            <a:r>
              <a:rPr sz="5100" spc="-225" dirty="0">
                <a:solidFill>
                  <a:srgbClr val="CC0E12"/>
                </a:solidFill>
              </a:rPr>
              <a:t>R</a:t>
            </a:r>
            <a:endParaRPr sz="5100"/>
          </a:p>
        </p:txBody>
      </p:sp>
      <p:sp>
        <p:nvSpPr>
          <p:cNvPr id="10" name="object 10"/>
          <p:cNvSpPr txBox="1"/>
          <p:nvPr/>
        </p:nvSpPr>
        <p:spPr>
          <a:xfrm>
            <a:off x="1973727" y="4079145"/>
            <a:ext cx="15136494" cy="108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-25" dirty="0">
                <a:latin typeface="Roboto"/>
                <a:cs typeface="Roboto"/>
              </a:rPr>
              <a:t>I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found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best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random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state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which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yields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best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score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then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fit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model.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5" dirty="0">
                <a:latin typeface="Roboto"/>
                <a:cs typeface="Roboto"/>
              </a:rPr>
              <a:t>R2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score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for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KNN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Regressor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was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91.09%.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25" dirty="0">
                <a:latin typeface="Roboto"/>
                <a:cs typeface="Roboto"/>
              </a:rPr>
              <a:t>I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have </a:t>
            </a:r>
            <a:r>
              <a:rPr sz="2000" spc="-4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tuned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with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30" dirty="0">
                <a:latin typeface="Roboto"/>
                <a:cs typeface="Roboto"/>
              </a:rPr>
              <a:t>different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parameters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score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has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improved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to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95.45%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CV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Score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of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94.64%.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regplot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of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actual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 </a:t>
            </a:r>
            <a:r>
              <a:rPr sz="2000" spc="1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predicted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values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using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KNN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is: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33639" y="1028700"/>
            <a:ext cx="10420985" cy="1419225"/>
            <a:chOff x="3933639" y="1028700"/>
            <a:chExt cx="10420985" cy="1419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2214" y="1028700"/>
              <a:ext cx="10363198" cy="14192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33639" y="1042987"/>
              <a:ext cx="10420985" cy="0"/>
            </a:xfrm>
            <a:custGeom>
              <a:avLst/>
              <a:gdLst/>
              <a:ahLst/>
              <a:cxnLst/>
              <a:rect l="l" t="t" r="r" b="b"/>
              <a:pathLst>
                <a:path w="10420985">
                  <a:moveTo>
                    <a:pt x="0" y="0"/>
                  </a:moveTo>
                  <a:lnTo>
                    <a:pt x="10420422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4046767"/>
            <a:ext cx="811949" cy="7543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7999" cy="34099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86428" y="5368204"/>
            <a:ext cx="8534399" cy="201041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91977" y="7634137"/>
            <a:ext cx="8428850" cy="95154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12581" y="5168179"/>
            <a:ext cx="6137435" cy="361156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91803" y="919135"/>
            <a:ext cx="952500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25" dirty="0"/>
              <a:t>R</a:t>
            </a:r>
            <a:r>
              <a:rPr sz="4950" spc="105" dirty="0"/>
              <a:t>A</a:t>
            </a:r>
            <a:r>
              <a:rPr sz="4950" spc="110" dirty="0"/>
              <a:t>N</a:t>
            </a:r>
            <a:r>
              <a:rPr sz="4950" spc="-45" dirty="0"/>
              <a:t>D</a:t>
            </a:r>
            <a:r>
              <a:rPr sz="4950" spc="85" dirty="0"/>
              <a:t>O</a:t>
            </a:r>
            <a:r>
              <a:rPr sz="4950" spc="150" dirty="0"/>
              <a:t>M</a:t>
            </a:r>
            <a:r>
              <a:rPr sz="4950" spc="-580" dirty="0"/>
              <a:t> </a:t>
            </a:r>
            <a:r>
              <a:rPr sz="4950" spc="165" dirty="0"/>
              <a:t>F</a:t>
            </a:r>
            <a:r>
              <a:rPr sz="4950" spc="85" dirty="0"/>
              <a:t>O</a:t>
            </a:r>
            <a:r>
              <a:rPr sz="4950" spc="-225" dirty="0"/>
              <a:t>R</a:t>
            </a:r>
            <a:r>
              <a:rPr sz="4950" spc="114" dirty="0"/>
              <a:t>E</a:t>
            </a:r>
            <a:r>
              <a:rPr sz="4950" spc="-40" dirty="0"/>
              <a:t>S</a:t>
            </a:r>
            <a:r>
              <a:rPr sz="4950" spc="100" dirty="0"/>
              <a:t>T</a:t>
            </a:r>
            <a:r>
              <a:rPr sz="4950" spc="-580" dirty="0"/>
              <a:t> </a:t>
            </a:r>
            <a:r>
              <a:rPr sz="4950" spc="-225" dirty="0">
                <a:solidFill>
                  <a:srgbClr val="CC0E12"/>
                </a:solidFill>
              </a:rPr>
              <a:t>R</a:t>
            </a:r>
            <a:r>
              <a:rPr sz="4950" spc="114" dirty="0">
                <a:solidFill>
                  <a:srgbClr val="CC0E12"/>
                </a:solidFill>
              </a:rPr>
              <a:t>E</a:t>
            </a:r>
            <a:r>
              <a:rPr sz="4950" spc="65" dirty="0">
                <a:solidFill>
                  <a:srgbClr val="CC0E12"/>
                </a:solidFill>
              </a:rPr>
              <a:t>G</a:t>
            </a:r>
            <a:r>
              <a:rPr sz="4950" spc="-225" dirty="0">
                <a:solidFill>
                  <a:srgbClr val="CC0E12"/>
                </a:solidFill>
              </a:rPr>
              <a:t>R</a:t>
            </a:r>
            <a:r>
              <a:rPr sz="4950" spc="114" dirty="0">
                <a:solidFill>
                  <a:srgbClr val="CC0E12"/>
                </a:solidFill>
              </a:rPr>
              <a:t>E</a:t>
            </a:r>
            <a:r>
              <a:rPr sz="4950" spc="-40" dirty="0">
                <a:solidFill>
                  <a:srgbClr val="CC0E12"/>
                </a:solidFill>
              </a:rPr>
              <a:t>SS</a:t>
            </a:r>
            <a:r>
              <a:rPr sz="4950" spc="85" dirty="0">
                <a:solidFill>
                  <a:srgbClr val="CC0E12"/>
                </a:solidFill>
              </a:rPr>
              <a:t>O</a:t>
            </a:r>
            <a:r>
              <a:rPr sz="4950" spc="-220" dirty="0">
                <a:solidFill>
                  <a:srgbClr val="CC0E12"/>
                </a:solidFill>
              </a:rPr>
              <a:t>R</a:t>
            </a:r>
            <a:endParaRPr sz="4950"/>
          </a:p>
        </p:txBody>
      </p:sp>
      <p:sp>
        <p:nvSpPr>
          <p:cNvPr id="11" name="object 11"/>
          <p:cNvSpPr txBox="1"/>
          <p:nvPr/>
        </p:nvSpPr>
        <p:spPr>
          <a:xfrm>
            <a:off x="1973727" y="4079141"/>
            <a:ext cx="14822169" cy="108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-25" dirty="0">
                <a:latin typeface="Roboto"/>
                <a:cs typeface="Roboto"/>
              </a:rPr>
              <a:t>I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first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found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best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random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state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fit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model.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25" dirty="0">
                <a:latin typeface="Roboto"/>
                <a:cs typeface="Roboto"/>
              </a:rPr>
              <a:t>I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got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15" dirty="0">
                <a:latin typeface="Roboto"/>
                <a:cs typeface="Roboto"/>
              </a:rPr>
              <a:t>a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score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of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98.94%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15" dirty="0">
                <a:latin typeface="Roboto"/>
                <a:cs typeface="Roboto"/>
              </a:rPr>
              <a:t>a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CV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Score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of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97.04%.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30" dirty="0">
                <a:latin typeface="Roboto"/>
                <a:cs typeface="Roboto"/>
              </a:rPr>
              <a:t>Hence,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25" dirty="0">
                <a:latin typeface="Roboto"/>
                <a:cs typeface="Roboto"/>
              </a:rPr>
              <a:t>I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selected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 </a:t>
            </a:r>
            <a:r>
              <a:rPr sz="2000" spc="1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random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forest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as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best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saved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model.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While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performing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fitting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of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final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model,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10" dirty="0">
                <a:latin typeface="Roboto"/>
                <a:cs typeface="Roboto"/>
              </a:rPr>
              <a:t>my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score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was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improved, </a:t>
            </a:r>
            <a:r>
              <a:rPr sz="2000" spc="-4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-5" dirty="0">
                <a:latin typeface="Roboto"/>
                <a:cs typeface="Roboto"/>
              </a:rPr>
              <a:t>it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became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98.98%.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Hyper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parameter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tuning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of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did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not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increase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-10" dirty="0">
                <a:latin typeface="Roboto"/>
                <a:cs typeface="Roboto"/>
              </a:rPr>
              <a:t>my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score.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3663950"/>
            <a:chOff x="0" y="0"/>
            <a:chExt cx="18288000" cy="3663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36639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47869" y="1028758"/>
              <a:ext cx="0" cy="2096135"/>
            </a:xfrm>
            <a:custGeom>
              <a:avLst/>
              <a:gdLst/>
              <a:ahLst/>
              <a:cxnLst/>
              <a:rect l="l" t="t" r="r" b="b"/>
              <a:pathLst>
                <a:path h="2096135">
                  <a:moveTo>
                    <a:pt x="0" y="0"/>
                  </a:moveTo>
                  <a:lnTo>
                    <a:pt x="0" y="2095616"/>
                  </a:lnTo>
                </a:path>
              </a:pathLst>
            </a:custGeom>
            <a:ln w="2854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933639" y="1028700"/>
            <a:ext cx="10449560" cy="2098040"/>
            <a:chOff x="3933639" y="1028700"/>
            <a:chExt cx="10449560" cy="2098040"/>
          </a:xfrm>
        </p:grpSpPr>
        <p:sp>
          <p:nvSpPr>
            <p:cNvPr id="6" name="object 6"/>
            <p:cNvSpPr/>
            <p:nvPr/>
          </p:nvSpPr>
          <p:spPr>
            <a:xfrm>
              <a:off x="14340013" y="1028758"/>
              <a:ext cx="0" cy="2096135"/>
            </a:xfrm>
            <a:custGeom>
              <a:avLst/>
              <a:gdLst/>
              <a:ahLst/>
              <a:cxnLst/>
              <a:rect l="l" t="t" r="r" b="b"/>
              <a:pathLst>
                <a:path h="2096135">
                  <a:moveTo>
                    <a:pt x="0" y="0"/>
                  </a:moveTo>
                  <a:lnTo>
                    <a:pt x="0" y="2095616"/>
                  </a:lnTo>
                </a:path>
              </a:pathLst>
            </a:custGeom>
            <a:ln w="2854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62214" y="3112411"/>
              <a:ext cx="10420985" cy="0"/>
            </a:xfrm>
            <a:custGeom>
              <a:avLst/>
              <a:gdLst/>
              <a:ahLst/>
              <a:cxnLst/>
              <a:rect l="l" t="t" r="r" b="b"/>
              <a:pathLst>
                <a:path w="10420985">
                  <a:moveTo>
                    <a:pt x="0" y="0"/>
                  </a:moveTo>
                  <a:lnTo>
                    <a:pt x="10420422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33639" y="1042988"/>
              <a:ext cx="10420985" cy="0"/>
            </a:xfrm>
            <a:custGeom>
              <a:avLst/>
              <a:gdLst/>
              <a:ahLst/>
              <a:cxnLst/>
              <a:rect l="l" t="t" r="r" b="b"/>
              <a:pathLst>
                <a:path w="10420985">
                  <a:moveTo>
                    <a:pt x="0" y="0"/>
                  </a:moveTo>
                  <a:lnTo>
                    <a:pt x="10420422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512655" y="3642592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59">
                <a:moveTo>
                  <a:pt x="0" y="0"/>
                </a:moveTo>
                <a:lnTo>
                  <a:pt x="126685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4046768"/>
            <a:ext cx="811949" cy="754336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986428" y="5244381"/>
            <a:ext cx="15276194" cy="3438525"/>
            <a:chOff x="1986428" y="5244381"/>
            <a:chExt cx="15276194" cy="343852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6428" y="5244381"/>
              <a:ext cx="9277349" cy="25805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5660" y="5311055"/>
              <a:ext cx="6486524" cy="337184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917959" y="2039091"/>
            <a:ext cx="44526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35" dirty="0"/>
              <a:t>X</a:t>
            </a:r>
            <a:r>
              <a:rPr sz="4200" spc="-35" dirty="0"/>
              <a:t>GB</a:t>
            </a:r>
            <a:r>
              <a:rPr sz="4200" spc="-450" dirty="0"/>
              <a:t> </a:t>
            </a:r>
            <a:r>
              <a:rPr sz="4200" spc="-254" dirty="0">
                <a:solidFill>
                  <a:srgbClr val="CC0E12"/>
                </a:solidFill>
              </a:rPr>
              <a:t>R</a:t>
            </a:r>
            <a:r>
              <a:rPr sz="4200" spc="-70" dirty="0">
                <a:solidFill>
                  <a:srgbClr val="CC0E12"/>
                </a:solidFill>
              </a:rPr>
              <a:t>EGRESSOR</a:t>
            </a:r>
            <a:endParaRPr sz="4200"/>
          </a:p>
        </p:txBody>
      </p:sp>
      <p:sp>
        <p:nvSpPr>
          <p:cNvPr id="15" name="object 15"/>
          <p:cNvSpPr txBox="1"/>
          <p:nvPr/>
        </p:nvSpPr>
        <p:spPr>
          <a:xfrm>
            <a:off x="1973727" y="4079140"/>
            <a:ext cx="15240000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15" dirty="0">
                <a:latin typeface="Roboto"/>
                <a:cs typeface="Roboto"/>
              </a:rPr>
              <a:t>For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XGB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Model,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r2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score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was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initially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97.76%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NS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after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Hyper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parameter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tuning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score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Improved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to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98.04%.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The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CV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Score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for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 </a:t>
            </a:r>
            <a:r>
              <a:rPr sz="2000" spc="-484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XGB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hyper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parameter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tuned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was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97.52%.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The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regplot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of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XGB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is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also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-5" dirty="0">
                <a:latin typeface="Roboto"/>
                <a:cs typeface="Roboto"/>
              </a:rPr>
              <a:t>very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good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linear.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3663950"/>
            <a:chOff x="0" y="1"/>
            <a:chExt cx="18288000" cy="3663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7" cy="36639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214" y="1028701"/>
              <a:ext cx="10363198" cy="1419224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8512655" y="3642593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59">
                <a:moveTo>
                  <a:pt x="0" y="0"/>
                </a:moveTo>
                <a:lnTo>
                  <a:pt x="126685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4046768"/>
            <a:ext cx="811949" cy="7543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1521" y="5488485"/>
            <a:ext cx="5653005" cy="317891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47869" y="1042988"/>
            <a:ext cx="10392410" cy="2069464"/>
          </a:xfrm>
          <a:prstGeom prst="rect">
            <a:avLst/>
          </a:prstGeom>
          <a:ln w="28575">
            <a:solidFill>
              <a:srgbClr val="FFFFFF"/>
            </a:solidFill>
          </a:ln>
        </p:spPr>
        <p:txBody>
          <a:bodyPr vert="horz" wrap="square" lIns="0" tIns="450214" rIns="0" bIns="0" rtlCol="0">
            <a:spAutoFit/>
          </a:bodyPr>
          <a:lstStyle/>
          <a:p>
            <a:pPr marL="3507740" marR="2013585" indent="-1355090">
              <a:lnSpc>
                <a:spcPts val="5400"/>
              </a:lnSpc>
              <a:spcBef>
                <a:spcPts val="3544"/>
              </a:spcBef>
            </a:pPr>
            <a:r>
              <a:rPr sz="4600" dirty="0"/>
              <a:t>G</a:t>
            </a:r>
            <a:r>
              <a:rPr sz="4600" spc="-285" dirty="0"/>
              <a:t>R</a:t>
            </a:r>
            <a:r>
              <a:rPr sz="4600" spc="20" dirty="0"/>
              <a:t>A</a:t>
            </a:r>
            <a:r>
              <a:rPr sz="4600" spc="-90" dirty="0"/>
              <a:t>D</a:t>
            </a:r>
            <a:r>
              <a:rPr sz="4600" spc="-840" dirty="0"/>
              <a:t>I</a:t>
            </a:r>
            <a:r>
              <a:rPr sz="4600" spc="40" dirty="0"/>
              <a:t>E</a:t>
            </a:r>
            <a:r>
              <a:rPr sz="4600" spc="15" dirty="0"/>
              <a:t>N</a:t>
            </a:r>
            <a:r>
              <a:rPr sz="4600" spc="65" dirty="0"/>
              <a:t>T</a:t>
            </a:r>
            <a:r>
              <a:rPr sz="4600" spc="-495" dirty="0"/>
              <a:t> </a:t>
            </a:r>
            <a:r>
              <a:rPr sz="4600" spc="-90" dirty="0"/>
              <a:t>B</a:t>
            </a:r>
            <a:r>
              <a:rPr sz="4600" spc="15" dirty="0"/>
              <a:t>OO</a:t>
            </a:r>
            <a:r>
              <a:rPr sz="4600" spc="-85" dirty="0"/>
              <a:t>S</a:t>
            </a:r>
            <a:r>
              <a:rPr sz="4600" spc="60" dirty="0"/>
              <a:t>T</a:t>
            </a:r>
            <a:r>
              <a:rPr sz="4600" spc="-840" dirty="0"/>
              <a:t>I</a:t>
            </a:r>
            <a:r>
              <a:rPr sz="4600" spc="15" dirty="0"/>
              <a:t>N</a:t>
            </a:r>
            <a:r>
              <a:rPr sz="4600" spc="5" dirty="0"/>
              <a:t>G  </a:t>
            </a:r>
            <a:r>
              <a:rPr sz="4600" spc="-100" dirty="0">
                <a:solidFill>
                  <a:srgbClr val="CC0E12"/>
                </a:solidFill>
              </a:rPr>
              <a:t>REGRESSOR</a:t>
            </a:r>
            <a:endParaRPr sz="4600"/>
          </a:p>
        </p:txBody>
      </p:sp>
      <p:sp>
        <p:nvSpPr>
          <p:cNvPr id="9" name="object 9"/>
          <p:cNvSpPr txBox="1"/>
          <p:nvPr/>
        </p:nvSpPr>
        <p:spPr>
          <a:xfrm>
            <a:off x="1973727" y="4079141"/>
            <a:ext cx="15057119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10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5" dirty="0">
                <a:latin typeface="Roboto"/>
                <a:cs typeface="Roboto"/>
              </a:rPr>
              <a:t>R2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score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of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Gradient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Boosting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regressor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was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91.82%.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5" dirty="0">
                <a:latin typeface="Roboto"/>
                <a:cs typeface="Roboto"/>
              </a:rPr>
              <a:t>But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after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Hyper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parameter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tuning,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-5" dirty="0">
                <a:latin typeface="Roboto"/>
                <a:cs typeface="Roboto"/>
              </a:rPr>
              <a:t>R2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score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improved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to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95.32% </a:t>
            </a:r>
            <a:r>
              <a:rPr sz="2000" spc="-484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CV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Score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of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93.53%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Regplot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of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this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is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also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lineaR.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3666490"/>
            <a:chOff x="0" y="0"/>
            <a:chExt cx="18288000" cy="3666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36639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12655" y="3642592"/>
              <a:ext cx="1267460" cy="0"/>
            </a:xfrm>
            <a:custGeom>
              <a:avLst/>
              <a:gdLst/>
              <a:ahLst/>
              <a:cxnLst/>
              <a:rect l="l" t="t" r="r" b="b"/>
              <a:pathLst>
                <a:path w="1267459">
                  <a:moveTo>
                    <a:pt x="0" y="0"/>
                  </a:moveTo>
                  <a:lnTo>
                    <a:pt x="1266854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5914816"/>
            <a:ext cx="18288000" cy="4267200"/>
            <a:chOff x="0" y="5914816"/>
            <a:chExt cx="18288000" cy="42672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1783" y="7125286"/>
              <a:ext cx="920675" cy="9195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914816"/>
              <a:ext cx="18287999" cy="42671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15065" y="1091616"/>
            <a:ext cx="5911215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310" dirty="0"/>
              <a:t>R</a:t>
            </a:r>
            <a:r>
              <a:rPr sz="5000" spc="-915" dirty="0"/>
              <a:t>I</a:t>
            </a:r>
            <a:r>
              <a:rPr sz="5000" spc="-100" dirty="0"/>
              <a:t>D</a:t>
            </a:r>
            <a:r>
              <a:rPr sz="5000" dirty="0"/>
              <a:t>G</a:t>
            </a:r>
            <a:r>
              <a:rPr sz="5000" spc="50" dirty="0"/>
              <a:t>E</a:t>
            </a:r>
            <a:r>
              <a:rPr sz="5000" spc="-540" dirty="0"/>
              <a:t> </a:t>
            </a:r>
            <a:r>
              <a:rPr sz="5000" spc="-310" dirty="0">
                <a:solidFill>
                  <a:srgbClr val="CC0E12"/>
                </a:solidFill>
              </a:rPr>
              <a:t>R</a:t>
            </a:r>
            <a:r>
              <a:rPr sz="5000" spc="45" dirty="0">
                <a:solidFill>
                  <a:srgbClr val="CC0E12"/>
                </a:solidFill>
              </a:rPr>
              <a:t>E</a:t>
            </a:r>
            <a:r>
              <a:rPr sz="5000" dirty="0">
                <a:solidFill>
                  <a:srgbClr val="CC0E12"/>
                </a:solidFill>
              </a:rPr>
              <a:t>G</a:t>
            </a:r>
            <a:r>
              <a:rPr sz="5000" spc="-310" dirty="0">
                <a:solidFill>
                  <a:srgbClr val="CC0E12"/>
                </a:solidFill>
              </a:rPr>
              <a:t>R</a:t>
            </a:r>
            <a:r>
              <a:rPr sz="5000" spc="45" dirty="0">
                <a:solidFill>
                  <a:srgbClr val="CC0E12"/>
                </a:solidFill>
              </a:rPr>
              <a:t>E</a:t>
            </a:r>
            <a:r>
              <a:rPr sz="5000" spc="-95" dirty="0">
                <a:solidFill>
                  <a:srgbClr val="CC0E12"/>
                </a:solidFill>
              </a:rPr>
              <a:t>SS</a:t>
            </a:r>
            <a:r>
              <a:rPr sz="5000" spc="15" dirty="0">
                <a:solidFill>
                  <a:srgbClr val="CC0E12"/>
                </a:solidFill>
              </a:rPr>
              <a:t>O</a:t>
            </a:r>
            <a:r>
              <a:rPr sz="5000" spc="-305" dirty="0">
                <a:solidFill>
                  <a:srgbClr val="CC0E12"/>
                </a:solidFill>
              </a:rPr>
              <a:t>R</a:t>
            </a:r>
            <a:endParaRPr sz="5000"/>
          </a:p>
        </p:txBody>
      </p:sp>
      <p:sp>
        <p:nvSpPr>
          <p:cNvPr id="9" name="object 9"/>
          <p:cNvSpPr txBox="1"/>
          <p:nvPr/>
        </p:nvSpPr>
        <p:spPr>
          <a:xfrm>
            <a:off x="10924837" y="1091616"/>
            <a:ext cx="5290185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5000" b="1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5000" b="1" spc="-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5000" b="1" spc="-5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000" b="1" spc="-310" dirty="0">
                <a:solidFill>
                  <a:srgbClr val="D00D11"/>
                </a:solidFill>
                <a:latin typeface="Tahoma"/>
                <a:cs typeface="Tahoma"/>
              </a:rPr>
              <a:t>R</a:t>
            </a:r>
            <a:r>
              <a:rPr sz="5000" b="1" spc="45" dirty="0">
                <a:solidFill>
                  <a:srgbClr val="D00D11"/>
                </a:solidFill>
                <a:latin typeface="Tahoma"/>
                <a:cs typeface="Tahoma"/>
              </a:rPr>
              <a:t>E</a:t>
            </a:r>
            <a:r>
              <a:rPr sz="5000" b="1" dirty="0">
                <a:solidFill>
                  <a:srgbClr val="D00D11"/>
                </a:solidFill>
                <a:latin typeface="Tahoma"/>
                <a:cs typeface="Tahoma"/>
              </a:rPr>
              <a:t>G</a:t>
            </a:r>
            <a:r>
              <a:rPr sz="5000" b="1" spc="-310" dirty="0">
                <a:solidFill>
                  <a:srgbClr val="D00D11"/>
                </a:solidFill>
                <a:latin typeface="Tahoma"/>
                <a:cs typeface="Tahoma"/>
              </a:rPr>
              <a:t>R</a:t>
            </a:r>
            <a:r>
              <a:rPr sz="5000" b="1" spc="45" dirty="0">
                <a:solidFill>
                  <a:srgbClr val="D00D11"/>
                </a:solidFill>
                <a:latin typeface="Tahoma"/>
                <a:cs typeface="Tahoma"/>
              </a:rPr>
              <a:t>E</a:t>
            </a:r>
            <a:r>
              <a:rPr sz="5000" b="1" spc="-95" dirty="0">
                <a:solidFill>
                  <a:srgbClr val="D00D11"/>
                </a:solidFill>
                <a:latin typeface="Tahoma"/>
                <a:cs typeface="Tahoma"/>
              </a:rPr>
              <a:t>SS</a:t>
            </a:r>
            <a:r>
              <a:rPr sz="5000" b="1" spc="15" dirty="0">
                <a:solidFill>
                  <a:srgbClr val="D00D11"/>
                </a:solidFill>
                <a:latin typeface="Tahoma"/>
                <a:cs typeface="Tahoma"/>
              </a:rPr>
              <a:t>O</a:t>
            </a:r>
            <a:r>
              <a:rPr sz="5000" b="1" spc="-305" dirty="0">
                <a:solidFill>
                  <a:srgbClr val="D00D11"/>
                </a:solidFill>
                <a:latin typeface="Tahoma"/>
                <a:cs typeface="Tahoma"/>
              </a:rPr>
              <a:t>R</a:t>
            </a:r>
            <a:endParaRPr sz="5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56632" y="3987355"/>
            <a:ext cx="4336415" cy="108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10" dirty="0">
                <a:latin typeface="Roboto"/>
                <a:cs typeface="Roboto"/>
              </a:rPr>
              <a:t>The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-5" dirty="0">
                <a:latin typeface="Roboto"/>
                <a:cs typeface="Roboto"/>
              </a:rPr>
              <a:t>R2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score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of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Ridge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regressor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was </a:t>
            </a:r>
            <a:r>
              <a:rPr sz="2000" spc="-4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73.37%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CV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Score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of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69.68%.</a:t>
            </a:r>
            <a:endParaRPr sz="20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000" spc="15" dirty="0">
                <a:latin typeface="Roboto"/>
                <a:cs typeface="Roboto"/>
              </a:rPr>
              <a:t>Same</a:t>
            </a:r>
            <a:r>
              <a:rPr sz="2000" spc="60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as</a:t>
            </a:r>
            <a:r>
              <a:rPr sz="2000" spc="6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Linear</a:t>
            </a:r>
            <a:r>
              <a:rPr sz="2000" spc="6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regression.</a:t>
            </a:r>
            <a:endParaRPr sz="20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75695" y="3987355"/>
            <a:ext cx="5436870" cy="108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10" dirty="0">
                <a:latin typeface="Roboto"/>
                <a:cs typeface="Roboto"/>
              </a:rPr>
              <a:t>The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-5" dirty="0">
                <a:latin typeface="Roboto"/>
                <a:cs typeface="Roboto"/>
              </a:rPr>
              <a:t>R2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score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for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-5" dirty="0">
                <a:latin typeface="Roboto"/>
                <a:cs typeface="Roboto"/>
              </a:rPr>
              <a:t>SGD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is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73.10%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CV </a:t>
            </a:r>
            <a:r>
              <a:rPr sz="2000" spc="-484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Score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of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69.61%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similar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to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Linear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regression </a:t>
            </a:r>
            <a:r>
              <a:rPr sz="2000" spc="2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Ridge.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1028700"/>
            <a:ext cx="1619250" cy="533400"/>
            <a:chOff x="1028700" y="1028700"/>
            <a:chExt cx="1619250" cy="533400"/>
          </a:xfrm>
        </p:grpSpPr>
        <p:sp>
          <p:nvSpPr>
            <p:cNvPr id="3" name="object 3"/>
            <p:cNvSpPr/>
            <p:nvPr/>
          </p:nvSpPr>
          <p:spPr>
            <a:xfrm>
              <a:off x="1295297" y="1319110"/>
              <a:ext cx="1323975" cy="0"/>
            </a:xfrm>
            <a:custGeom>
              <a:avLst/>
              <a:gdLst/>
              <a:ahLst/>
              <a:cxnLst/>
              <a:rect l="l" t="t" r="r" b="b"/>
              <a:pathLst>
                <a:path w="1323975">
                  <a:moveTo>
                    <a:pt x="0" y="0"/>
                  </a:moveTo>
                  <a:lnTo>
                    <a:pt x="1323929" y="0"/>
                  </a:lnTo>
                </a:path>
              </a:pathLst>
            </a:custGeom>
            <a:ln w="38099">
              <a:solidFill>
                <a:srgbClr val="D00D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09686" y="1242910"/>
              <a:ext cx="38735" cy="152400"/>
            </a:xfrm>
            <a:custGeom>
              <a:avLst/>
              <a:gdLst/>
              <a:ahLst/>
              <a:cxnLst/>
              <a:rect l="l" t="t" r="r" b="b"/>
              <a:pathLst>
                <a:path w="38735" h="152400">
                  <a:moveTo>
                    <a:pt x="21614" y="152399"/>
                  </a:moveTo>
                  <a:lnTo>
                    <a:pt x="16552" y="152399"/>
                  </a:lnTo>
                  <a:lnTo>
                    <a:pt x="14118" y="151916"/>
                  </a:lnTo>
                  <a:lnTo>
                    <a:pt x="0" y="16523"/>
                  </a:lnTo>
                  <a:lnTo>
                    <a:pt x="484" y="14093"/>
                  </a:lnTo>
                  <a:lnTo>
                    <a:pt x="19083" y="0"/>
                  </a:lnTo>
                  <a:lnTo>
                    <a:pt x="21614" y="0"/>
                  </a:lnTo>
                  <a:lnTo>
                    <a:pt x="38167" y="135876"/>
                  </a:lnTo>
                  <a:lnTo>
                    <a:pt x="37682" y="138306"/>
                  </a:lnTo>
                  <a:lnTo>
                    <a:pt x="21614" y="152399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8700" y="10287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699" y="533399"/>
                  </a:move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699"/>
                  </a:ln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699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399" y="266699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699" y="533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74723" y="1074724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219074" y="438149"/>
                  </a:moveTo>
                  <a:lnTo>
                    <a:pt x="168843" y="432364"/>
                  </a:lnTo>
                  <a:lnTo>
                    <a:pt x="122731" y="415882"/>
                  </a:lnTo>
                  <a:lnTo>
                    <a:pt x="82054" y="390021"/>
                  </a:lnTo>
                  <a:lnTo>
                    <a:pt x="48128" y="356095"/>
                  </a:lnTo>
                  <a:lnTo>
                    <a:pt x="22267" y="315418"/>
                  </a:lnTo>
                  <a:lnTo>
                    <a:pt x="5785" y="269306"/>
                  </a:lnTo>
                  <a:lnTo>
                    <a:pt x="0" y="219074"/>
                  </a:lnTo>
                  <a:lnTo>
                    <a:pt x="5785" y="168843"/>
                  </a:lnTo>
                  <a:lnTo>
                    <a:pt x="22267" y="122731"/>
                  </a:lnTo>
                  <a:lnTo>
                    <a:pt x="48128" y="82054"/>
                  </a:lnTo>
                  <a:lnTo>
                    <a:pt x="82054" y="48128"/>
                  </a:lnTo>
                  <a:lnTo>
                    <a:pt x="122731" y="22267"/>
                  </a:lnTo>
                  <a:lnTo>
                    <a:pt x="168843" y="5785"/>
                  </a:lnTo>
                  <a:lnTo>
                    <a:pt x="219074" y="0"/>
                  </a:lnTo>
                  <a:lnTo>
                    <a:pt x="269306" y="5785"/>
                  </a:lnTo>
                  <a:lnTo>
                    <a:pt x="315418" y="22267"/>
                  </a:lnTo>
                  <a:lnTo>
                    <a:pt x="356095" y="48128"/>
                  </a:lnTo>
                  <a:lnTo>
                    <a:pt x="390021" y="82054"/>
                  </a:lnTo>
                  <a:lnTo>
                    <a:pt x="415882" y="122731"/>
                  </a:lnTo>
                  <a:lnTo>
                    <a:pt x="432364" y="168843"/>
                  </a:lnTo>
                  <a:lnTo>
                    <a:pt x="438149" y="219074"/>
                  </a:lnTo>
                  <a:lnTo>
                    <a:pt x="432364" y="269306"/>
                  </a:lnTo>
                  <a:lnTo>
                    <a:pt x="415882" y="315418"/>
                  </a:lnTo>
                  <a:lnTo>
                    <a:pt x="390021" y="356095"/>
                  </a:lnTo>
                  <a:lnTo>
                    <a:pt x="356095" y="390021"/>
                  </a:lnTo>
                  <a:lnTo>
                    <a:pt x="315418" y="415882"/>
                  </a:lnTo>
                  <a:lnTo>
                    <a:pt x="269306" y="432364"/>
                  </a:lnTo>
                  <a:lnTo>
                    <a:pt x="219074" y="438149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8753" y="1108753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185737" y="371474"/>
                  </a:moveTo>
                  <a:lnTo>
                    <a:pt x="136361" y="364840"/>
                  </a:lnTo>
                  <a:lnTo>
                    <a:pt x="91992" y="346116"/>
                  </a:lnTo>
                  <a:lnTo>
                    <a:pt x="54401" y="317073"/>
                  </a:lnTo>
                  <a:lnTo>
                    <a:pt x="25358" y="279482"/>
                  </a:lnTo>
                  <a:lnTo>
                    <a:pt x="6634" y="235113"/>
                  </a:lnTo>
                  <a:lnTo>
                    <a:pt x="0" y="185737"/>
                  </a:lnTo>
                  <a:lnTo>
                    <a:pt x="6634" y="136361"/>
                  </a:lnTo>
                  <a:lnTo>
                    <a:pt x="25358" y="91992"/>
                  </a:lnTo>
                  <a:lnTo>
                    <a:pt x="54401" y="54401"/>
                  </a:lnTo>
                  <a:lnTo>
                    <a:pt x="91992" y="25358"/>
                  </a:lnTo>
                  <a:lnTo>
                    <a:pt x="136361" y="6634"/>
                  </a:lnTo>
                  <a:lnTo>
                    <a:pt x="185737" y="0"/>
                  </a:lnTo>
                  <a:lnTo>
                    <a:pt x="235113" y="6634"/>
                  </a:lnTo>
                  <a:lnTo>
                    <a:pt x="279482" y="25358"/>
                  </a:lnTo>
                  <a:lnTo>
                    <a:pt x="317073" y="54401"/>
                  </a:lnTo>
                  <a:lnTo>
                    <a:pt x="346116" y="91992"/>
                  </a:lnTo>
                  <a:lnTo>
                    <a:pt x="364840" y="136361"/>
                  </a:lnTo>
                  <a:lnTo>
                    <a:pt x="371474" y="185737"/>
                  </a:lnTo>
                  <a:lnTo>
                    <a:pt x="364840" y="235113"/>
                  </a:lnTo>
                  <a:lnTo>
                    <a:pt x="346116" y="279482"/>
                  </a:lnTo>
                  <a:lnTo>
                    <a:pt x="317073" y="317073"/>
                  </a:lnTo>
                  <a:lnTo>
                    <a:pt x="279482" y="346116"/>
                  </a:lnTo>
                  <a:lnTo>
                    <a:pt x="235113" y="364840"/>
                  </a:lnTo>
                  <a:lnTo>
                    <a:pt x="185737" y="371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48448" y="1148449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147637" y="295275"/>
                  </a:moveTo>
                  <a:lnTo>
                    <a:pt x="100972" y="287748"/>
                  </a:lnTo>
                  <a:lnTo>
                    <a:pt x="60444" y="266789"/>
                  </a:lnTo>
                  <a:lnTo>
                    <a:pt x="28485" y="234830"/>
                  </a:lnTo>
                  <a:lnTo>
                    <a:pt x="7526" y="194302"/>
                  </a:lnTo>
                  <a:lnTo>
                    <a:pt x="0" y="147637"/>
                  </a:lnTo>
                  <a:lnTo>
                    <a:pt x="7526" y="100972"/>
                  </a:lnTo>
                  <a:lnTo>
                    <a:pt x="28485" y="60444"/>
                  </a:lnTo>
                  <a:lnTo>
                    <a:pt x="60444" y="28485"/>
                  </a:lnTo>
                  <a:lnTo>
                    <a:pt x="100972" y="7526"/>
                  </a:lnTo>
                  <a:lnTo>
                    <a:pt x="147637" y="0"/>
                  </a:lnTo>
                  <a:lnTo>
                    <a:pt x="194302" y="7526"/>
                  </a:lnTo>
                  <a:lnTo>
                    <a:pt x="234830" y="28485"/>
                  </a:lnTo>
                  <a:lnTo>
                    <a:pt x="266789" y="60444"/>
                  </a:lnTo>
                  <a:lnTo>
                    <a:pt x="287748" y="100972"/>
                  </a:lnTo>
                  <a:lnTo>
                    <a:pt x="295275" y="147637"/>
                  </a:lnTo>
                  <a:lnTo>
                    <a:pt x="287748" y="194302"/>
                  </a:lnTo>
                  <a:lnTo>
                    <a:pt x="266789" y="234830"/>
                  </a:lnTo>
                  <a:lnTo>
                    <a:pt x="234830" y="266789"/>
                  </a:lnTo>
                  <a:lnTo>
                    <a:pt x="194302" y="287748"/>
                  </a:lnTo>
                  <a:lnTo>
                    <a:pt x="147637" y="295275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215381" y="0"/>
            <a:ext cx="9072880" cy="10287000"/>
            <a:chOff x="9215381" y="0"/>
            <a:chExt cx="9072880" cy="1028700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8400" y="0"/>
              <a:ext cx="8229599" cy="1028699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215381" y="42"/>
              <a:ext cx="1685925" cy="2190750"/>
            </a:xfrm>
            <a:custGeom>
              <a:avLst/>
              <a:gdLst/>
              <a:ahLst/>
              <a:cxnLst/>
              <a:rect l="l" t="t" r="r" b="b"/>
              <a:pathLst>
                <a:path w="1685925" h="2190750">
                  <a:moveTo>
                    <a:pt x="1685924" y="2190667"/>
                  </a:moveTo>
                  <a:lnTo>
                    <a:pt x="0" y="2190667"/>
                  </a:lnTo>
                  <a:lnTo>
                    <a:pt x="0" y="0"/>
                  </a:lnTo>
                  <a:lnTo>
                    <a:pt x="1685924" y="0"/>
                  </a:lnTo>
                  <a:lnTo>
                    <a:pt x="1685924" y="2190667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087770" y="2383740"/>
            <a:ext cx="730885" cy="799465"/>
            <a:chOff x="5087770" y="2383740"/>
            <a:chExt cx="730885" cy="799465"/>
          </a:xfrm>
        </p:grpSpPr>
        <p:sp>
          <p:nvSpPr>
            <p:cNvPr id="13" name="object 13"/>
            <p:cNvSpPr/>
            <p:nvPr/>
          </p:nvSpPr>
          <p:spPr>
            <a:xfrm>
              <a:off x="5151860" y="2383740"/>
              <a:ext cx="600075" cy="600075"/>
            </a:xfrm>
            <a:custGeom>
              <a:avLst/>
              <a:gdLst/>
              <a:ahLst/>
              <a:cxnLst/>
              <a:rect l="l" t="t" r="r" b="b"/>
              <a:pathLst>
                <a:path w="600075" h="600075">
                  <a:moveTo>
                    <a:pt x="300037" y="600075"/>
                  </a:moveTo>
                  <a:lnTo>
                    <a:pt x="251375" y="596147"/>
                  </a:lnTo>
                  <a:lnTo>
                    <a:pt x="205211" y="584776"/>
                  </a:lnTo>
                  <a:lnTo>
                    <a:pt x="162163" y="566581"/>
                  </a:lnTo>
                  <a:lnTo>
                    <a:pt x="122849" y="542178"/>
                  </a:lnTo>
                  <a:lnTo>
                    <a:pt x="87887" y="512187"/>
                  </a:lnTo>
                  <a:lnTo>
                    <a:pt x="57896" y="477225"/>
                  </a:lnTo>
                  <a:lnTo>
                    <a:pt x="33493" y="437911"/>
                  </a:lnTo>
                  <a:lnTo>
                    <a:pt x="15298" y="394863"/>
                  </a:lnTo>
                  <a:lnTo>
                    <a:pt x="3927" y="348699"/>
                  </a:lnTo>
                  <a:lnTo>
                    <a:pt x="0" y="300037"/>
                  </a:lnTo>
                  <a:lnTo>
                    <a:pt x="3927" y="251375"/>
                  </a:lnTo>
                  <a:lnTo>
                    <a:pt x="15298" y="205211"/>
                  </a:lnTo>
                  <a:lnTo>
                    <a:pt x="33493" y="162163"/>
                  </a:lnTo>
                  <a:lnTo>
                    <a:pt x="57896" y="122849"/>
                  </a:lnTo>
                  <a:lnTo>
                    <a:pt x="87887" y="87887"/>
                  </a:lnTo>
                  <a:lnTo>
                    <a:pt x="122849" y="57896"/>
                  </a:lnTo>
                  <a:lnTo>
                    <a:pt x="162163" y="33493"/>
                  </a:lnTo>
                  <a:lnTo>
                    <a:pt x="205211" y="15298"/>
                  </a:lnTo>
                  <a:lnTo>
                    <a:pt x="251375" y="3927"/>
                  </a:lnTo>
                  <a:lnTo>
                    <a:pt x="300037" y="0"/>
                  </a:lnTo>
                  <a:lnTo>
                    <a:pt x="348699" y="3927"/>
                  </a:lnTo>
                  <a:lnTo>
                    <a:pt x="394863" y="15298"/>
                  </a:lnTo>
                  <a:lnTo>
                    <a:pt x="437911" y="33493"/>
                  </a:lnTo>
                  <a:lnTo>
                    <a:pt x="477225" y="57896"/>
                  </a:lnTo>
                  <a:lnTo>
                    <a:pt x="512187" y="87887"/>
                  </a:lnTo>
                  <a:lnTo>
                    <a:pt x="542178" y="122849"/>
                  </a:lnTo>
                  <a:lnTo>
                    <a:pt x="566581" y="162163"/>
                  </a:lnTo>
                  <a:lnTo>
                    <a:pt x="584776" y="205211"/>
                  </a:lnTo>
                  <a:lnTo>
                    <a:pt x="596147" y="251375"/>
                  </a:lnTo>
                  <a:lnTo>
                    <a:pt x="600075" y="300037"/>
                  </a:lnTo>
                  <a:lnTo>
                    <a:pt x="596147" y="348699"/>
                  </a:lnTo>
                  <a:lnTo>
                    <a:pt x="584776" y="394863"/>
                  </a:lnTo>
                  <a:lnTo>
                    <a:pt x="566581" y="437911"/>
                  </a:lnTo>
                  <a:lnTo>
                    <a:pt x="542178" y="477225"/>
                  </a:lnTo>
                  <a:lnTo>
                    <a:pt x="512187" y="512187"/>
                  </a:lnTo>
                  <a:lnTo>
                    <a:pt x="477225" y="542178"/>
                  </a:lnTo>
                  <a:lnTo>
                    <a:pt x="437911" y="566581"/>
                  </a:lnTo>
                  <a:lnTo>
                    <a:pt x="394863" y="584776"/>
                  </a:lnTo>
                  <a:lnTo>
                    <a:pt x="348699" y="596147"/>
                  </a:lnTo>
                  <a:lnTo>
                    <a:pt x="300037" y="600075"/>
                  </a:lnTo>
                  <a:close/>
                </a:path>
              </a:pathLst>
            </a:custGeom>
            <a:solidFill>
              <a:srgbClr val="FF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87770" y="2383740"/>
              <a:ext cx="730885" cy="799465"/>
            </a:xfrm>
            <a:custGeom>
              <a:avLst/>
              <a:gdLst/>
              <a:ahLst/>
              <a:cxnLst/>
              <a:rect l="l" t="t" r="r" b="b"/>
              <a:pathLst>
                <a:path w="730885" h="799464">
                  <a:moveTo>
                    <a:pt x="73026" y="398239"/>
                  </a:moveTo>
                  <a:lnTo>
                    <a:pt x="0" y="398239"/>
                  </a:lnTo>
                  <a:lnTo>
                    <a:pt x="0" y="101479"/>
                  </a:lnTo>
                  <a:lnTo>
                    <a:pt x="11090" y="60458"/>
                  </a:lnTo>
                  <a:lnTo>
                    <a:pt x="37169" y="26768"/>
                  </a:lnTo>
                  <a:lnTo>
                    <a:pt x="74266" y="5538"/>
                  </a:lnTo>
                  <a:lnTo>
                    <a:pt x="102347" y="0"/>
                  </a:lnTo>
                  <a:lnTo>
                    <a:pt x="627920" y="0"/>
                  </a:lnTo>
                  <a:lnTo>
                    <a:pt x="669292" y="10996"/>
                  </a:lnTo>
                  <a:lnTo>
                    <a:pt x="703270" y="36854"/>
                  </a:lnTo>
                  <a:lnTo>
                    <a:pt x="724169" y="72407"/>
                  </a:lnTo>
                  <a:lnTo>
                    <a:pt x="104698" y="72407"/>
                  </a:lnTo>
                  <a:lnTo>
                    <a:pt x="100040" y="73325"/>
                  </a:lnTo>
                  <a:lnTo>
                    <a:pt x="73026" y="103809"/>
                  </a:lnTo>
                  <a:lnTo>
                    <a:pt x="73026" y="217221"/>
                  </a:lnTo>
                  <a:lnTo>
                    <a:pt x="730268" y="217221"/>
                  </a:lnTo>
                  <a:lnTo>
                    <a:pt x="730268" y="289628"/>
                  </a:lnTo>
                  <a:lnTo>
                    <a:pt x="73026" y="289628"/>
                  </a:lnTo>
                  <a:lnTo>
                    <a:pt x="73026" y="398239"/>
                  </a:lnTo>
                  <a:close/>
                </a:path>
                <a:path w="730885" h="799464">
                  <a:moveTo>
                    <a:pt x="730268" y="217221"/>
                  </a:moveTo>
                  <a:lnTo>
                    <a:pt x="657241" y="217221"/>
                  </a:lnTo>
                  <a:lnTo>
                    <a:pt x="657241" y="103809"/>
                  </a:lnTo>
                  <a:lnTo>
                    <a:pt x="656315" y="99191"/>
                  </a:lnTo>
                  <a:lnTo>
                    <a:pt x="625570" y="72407"/>
                  </a:lnTo>
                  <a:lnTo>
                    <a:pt x="724169" y="72407"/>
                  </a:lnTo>
                  <a:lnTo>
                    <a:pt x="724682" y="73635"/>
                  </a:lnTo>
                  <a:lnTo>
                    <a:pt x="726760" y="80427"/>
                  </a:lnTo>
                  <a:lnTo>
                    <a:pt x="729566" y="94416"/>
                  </a:lnTo>
                  <a:lnTo>
                    <a:pt x="730268" y="101479"/>
                  </a:lnTo>
                  <a:lnTo>
                    <a:pt x="730268" y="217221"/>
                  </a:lnTo>
                  <a:close/>
                </a:path>
                <a:path w="730885" h="799464">
                  <a:moveTo>
                    <a:pt x="438161" y="181018"/>
                  </a:moveTo>
                  <a:lnTo>
                    <a:pt x="365134" y="181018"/>
                  </a:lnTo>
                  <a:lnTo>
                    <a:pt x="365134" y="108610"/>
                  </a:lnTo>
                  <a:lnTo>
                    <a:pt x="438161" y="108610"/>
                  </a:lnTo>
                  <a:lnTo>
                    <a:pt x="438161" y="181018"/>
                  </a:lnTo>
                  <a:close/>
                </a:path>
                <a:path w="730885" h="799464">
                  <a:moveTo>
                    <a:pt x="584214" y="181018"/>
                  </a:moveTo>
                  <a:lnTo>
                    <a:pt x="511187" y="181018"/>
                  </a:lnTo>
                  <a:lnTo>
                    <a:pt x="511187" y="108610"/>
                  </a:lnTo>
                  <a:lnTo>
                    <a:pt x="584214" y="108610"/>
                  </a:lnTo>
                  <a:lnTo>
                    <a:pt x="584214" y="181018"/>
                  </a:lnTo>
                  <a:close/>
                </a:path>
                <a:path w="730885" h="799464">
                  <a:moveTo>
                    <a:pt x="730268" y="398239"/>
                  </a:moveTo>
                  <a:lnTo>
                    <a:pt x="657241" y="398239"/>
                  </a:lnTo>
                  <a:lnTo>
                    <a:pt x="657241" y="289628"/>
                  </a:lnTo>
                  <a:lnTo>
                    <a:pt x="730268" y="289628"/>
                  </a:lnTo>
                  <a:lnTo>
                    <a:pt x="730268" y="398239"/>
                  </a:lnTo>
                  <a:close/>
                </a:path>
                <a:path w="730885" h="799464">
                  <a:moveTo>
                    <a:pt x="205397" y="739243"/>
                  </a:moveTo>
                  <a:lnTo>
                    <a:pt x="163388" y="739243"/>
                  </a:lnTo>
                  <a:lnTo>
                    <a:pt x="155445" y="735433"/>
                  </a:lnTo>
                  <a:lnTo>
                    <a:pt x="151660" y="734163"/>
                  </a:lnTo>
                  <a:lnTo>
                    <a:pt x="144463" y="729083"/>
                  </a:lnTo>
                  <a:lnTo>
                    <a:pt x="141116" y="726543"/>
                  </a:lnTo>
                  <a:lnTo>
                    <a:pt x="138020" y="724003"/>
                  </a:lnTo>
                  <a:lnTo>
                    <a:pt x="75947" y="661773"/>
                  </a:lnTo>
                  <a:lnTo>
                    <a:pt x="72905" y="659233"/>
                  </a:lnTo>
                  <a:lnTo>
                    <a:pt x="70190" y="655423"/>
                  </a:lnTo>
                  <a:lnTo>
                    <a:pt x="65412" y="649073"/>
                  </a:lnTo>
                  <a:lnTo>
                    <a:pt x="63395" y="645263"/>
                  </a:lnTo>
                  <a:lnTo>
                    <a:pt x="60105" y="637643"/>
                  </a:lnTo>
                  <a:lnTo>
                    <a:pt x="58863" y="632563"/>
                  </a:lnTo>
                  <a:lnTo>
                    <a:pt x="57186" y="624943"/>
                  </a:lnTo>
                  <a:lnTo>
                    <a:pt x="56767" y="619863"/>
                  </a:lnTo>
                  <a:lnTo>
                    <a:pt x="56767" y="612243"/>
                  </a:lnTo>
                  <a:lnTo>
                    <a:pt x="70190" y="576683"/>
                  </a:lnTo>
                  <a:lnTo>
                    <a:pt x="72905" y="572873"/>
                  </a:lnTo>
                  <a:lnTo>
                    <a:pt x="75947" y="570333"/>
                  </a:lnTo>
                  <a:lnTo>
                    <a:pt x="96030" y="550013"/>
                  </a:lnTo>
                  <a:lnTo>
                    <a:pt x="93839" y="544933"/>
                  </a:lnTo>
                  <a:lnTo>
                    <a:pt x="57134" y="544933"/>
                  </a:lnTo>
                  <a:lnTo>
                    <a:pt x="48669" y="543663"/>
                  </a:lnTo>
                  <a:lnTo>
                    <a:pt x="44559" y="542393"/>
                  </a:lnTo>
                  <a:lnTo>
                    <a:pt x="36585" y="538583"/>
                  </a:lnTo>
                  <a:lnTo>
                    <a:pt x="32797" y="537313"/>
                  </a:lnTo>
                  <a:lnTo>
                    <a:pt x="25621" y="532233"/>
                  </a:lnTo>
                  <a:lnTo>
                    <a:pt x="22301" y="529693"/>
                  </a:lnTo>
                  <a:lnTo>
                    <a:pt x="16198" y="523343"/>
                  </a:lnTo>
                  <a:lnTo>
                    <a:pt x="13474" y="519533"/>
                  </a:lnTo>
                  <a:lnTo>
                    <a:pt x="8678" y="513183"/>
                  </a:lnTo>
                  <a:lnTo>
                    <a:pt x="0" y="434443"/>
                  </a:lnTo>
                  <a:lnTo>
                    <a:pt x="73026" y="434443"/>
                  </a:lnTo>
                  <a:lnTo>
                    <a:pt x="73026" y="472543"/>
                  </a:lnTo>
                  <a:lnTo>
                    <a:pt x="125673" y="472543"/>
                  </a:lnTo>
                  <a:lnTo>
                    <a:pt x="172708" y="544933"/>
                  </a:lnTo>
                  <a:lnTo>
                    <a:pt x="175521" y="551283"/>
                  </a:lnTo>
                  <a:lnTo>
                    <a:pt x="176196" y="558903"/>
                  </a:lnTo>
                  <a:lnTo>
                    <a:pt x="173271" y="572873"/>
                  </a:lnTo>
                  <a:lnTo>
                    <a:pt x="169918" y="579223"/>
                  </a:lnTo>
                  <a:lnTo>
                    <a:pt x="132908" y="614783"/>
                  </a:lnTo>
                  <a:lnTo>
                    <a:pt x="184392" y="666853"/>
                  </a:lnTo>
                  <a:lnTo>
                    <a:pt x="325775" y="666853"/>
                  </a:lnTo>
                  <a:lnTo>
                    <a:pt x="327853" y="674473"/>
                  </a:lnTo>
                  <a:lnTo>
                    <a:pt x="327890" y="703683"/>
                  </a:lnTo>
                  <a:lnTo>
                    <a:pt x="250847" y="703683"/>
                  </a:lnTo>
                  <a:lnTo>
                    <a:pt x="230764" y="724003"/>
                  </a:lnTo>
                  <a:lnTo>
                    <a:pt x="227669" y="726543"/>
                  </a:lnTo>
                  <a:lnTo>
                    <a:pt x="224322" y="729083"/>
                  </a:lnTo>
                  <a:lnTo>
                    <a:pt x="217125" y="734163"/>
                  </a:lnTo>
                  <a:lnTo>
                    <a:pt x="213340" y="735433"/>
                  </a:lnTo>
                  <a:lnTo>
                    <a:pt x="205397" y="739243"/>
                  </a:lnTo>
                  <a:close/>
                </a:path>
                <a:path w="730885" h="799464">
                  <a:moveTo>
                    <a:pt x="649253" y="666853"/>
                  </a:moveTo>
                  <a:lnTo>
                    <a:pt x="546605" y="666853"/>
                  </a:lnTo>
                  <a:lnTo>
                    <a:pt x="597359" y="614783"/>
                  </a:lnTo>
                  <a:lnTo>
                    <a:pt x="565592" y="583033"/>
                  </a:lnTo>
                  <a:lnTo>
                    <a:pt x="560349" y="577953"/>
                  </a:lnTo>
                  <a:lnTo>
                    <a:pt x="556996" y="571603"/>
                  </a:lnTo>
                  <a:lnTo>
                    <a:pt x="554072" y="557633"/>
                  </a:lnTo>
                  <a:lnTo>
                    <a:pt x="554747" y="550013"/>
                  </a:lnTo>
                  <a:lnTo>
                    <a:pt x="557560" y="543663"/>
                  </a:lnTo>
                  <a:lnTo>
                    <a:pt x="578372" y="494133"/>
                  </a:lnTo>
                  <a:lnTo>
                    <a:pt x="581173" y="487783"/>
                  </a:lnTo>
                  <a:lnTo>
                    <a:pt x="585629" y="482703"/>
                  </a:lnTo>
                  <a:lnTo>
                    <a:pt x="597853" y="473813"/>
                  </a:lnTo>
                  <a:lnTo>
                    <a:pt x="604594" y="471273"/>
                  </a:lnTo>
                  <a:lnTo>
                    <a:pt x="657241" y="471273"/>
                  </a:lnTo>
                  <a:lnTo>
                    <a:pt x="657241" y="434443"/>
                  </a:lnTo>
                  <a:lnTo>
                    <a:pt x="730268" y="434443"/>
                  </a:lnTo>
                  <a:lnTo>
                    <a:pt x="730163" y="485243"/>
                  </a:lnTo>
                  <a:lnTo>
                    <a:pt x="716794" y="519533"/>
                  </a:lnTo>
                  <a:lnTo>
                    <a:pt x="714069" y="523343"/>
                  </a:lnTo>
                  <a:lnTo>
                    <a:pt x="707966" y="529693"/>
                  </a:lnTo>
                  <a:lnTo>
                    <a:pt x="704646" y="532233"/>
                  </a:lnTo>
                  <a:lnTo>
                    <a:pt x="697470" y="537313"/>
                  </a:lnTo>
                  <a:lnTo>
                    <a:pt x="693682" y="538583"/>
                  </a:lnTo>
                  <a:lnTo>
                    <a:pt x="685708" y="542393"/>
                  </a:lnTo>
                  <a:lnTo>
                    <a:pt x="681599" y="543663"/>
                  </a:lnTo>
                  <a:lnTo>
                    <a:pt x="673134" y="544933"/>
                  </a:lnTo>
                  <a:lnTo>
                    <a:pt x="636429" y="544933"/>
                  </a:lnTo>
                  <a:lnTo>
                    <a:pt x="634238" y="550013"/>
                  </a:lnTo>
                  <a:lnTo>
                    <a:pt x="654320" y="570333"/>
                  </a:lnTo>
                  <a:lnTo>
                    <a:pt x="657362" y="572873"/>
                  </a:lnTo>
                  <a:lnTo>
                    <a:pt x="660078" y="576683"/>
                  </a:lnTo>
                  <a:lnTo>
                    <a:pt x="673500" y="612243"/>
                  </a:lnTo>
                  <a:lnTo>
                    <a:pt x="673500" y="619863"/>
                  </a:lnTo>
                  <a:lnTo>
                    <a:pt x="660078" y="655423"/>
                  </a:lnTo>
                  <a:lnTo>
                    <a:pt x="657362" y="659233"/>
                  </a:lnTo>
                  <a:lnTo>
                    <a:pt x="654320" y="661773"/>
                  </a:lnTo>
                  <a:lnTo>
                    <a:pt x="649253" y="666853"/>
                  </a:lnTo>
                  <a:close/>
                </a:path>
                <a:path w="730885" h="799464">
                  <a:moveTo>
                    <a:pt x="383029" y="617323"/>
                  </a:moveTo>
                  <a:lnTo>
                    <a:pt x="347239" y="617323"/>
                  </a:lnTo>
                  <a:lnTo>
                    <a:pt x="329517" y="614783"/>
                  </a:lnTo>
                  <a:lnTo>
                    <a:pt x="303639" y="607163"/>
                  </a:lnTo>
                  <a:lnTo>
                    <a:pt x="295268" y="603353"/>
                  </a:lnTo>
                  <a:lnTo>
                    <a:pt x="287066" y="600813"/>
                  </a:lnTo>
                  <a:lnTo>
                    <a:pt x="279071" y="595733"/>
                  </a:lnTo>
                  <a:lnTo>
                    <a:pt x="271284" y="591923"/>
                  </a:lnTo>
                  <a:lnTo>
                    <a:pt x="263705" y="586843"/>
                  </a:lnTo>
                  <a:lnTo>
                    <a:pt x="256369" y="581763"/>
                  </a:lnTo>
                  <a:lnTo>
                    <a:pt x="249313" y="576683"/>
                  </a:lnTo>
                  <a:lnTo>
                    <a:pt x="242536" y="570333"/>
                  </a:lnTo>
                  <a:lnTo>
                    <a:pt x="236039" y="565253"/>
                  </a:lnTo>
                  <a:lnTo>
                    <a:pt x="229852" y="557633"/>
                  </a:lnTo>
                  <a:lnTo>
                    <a:pt x="224006" y="551283"/>
                  </a:lnTo>
                  <a:lnTo>
                    <a:pt x="218500" y="544933"/>
                  </a:lnTo>
                  <a:lnTo>
                    <a:pt x="196464" y="505563"/>
                  </a:lnTo>
                  <a:lnTo>
                    <a:pt x="193234" y="497943"/>
                  </a:lnTo>
                  <a:lnTo>
                    <a:pt x="183444" y="454763"/>
                  </a:lnTo>
                  <a:lnTo>
                    <a:pt x="182567" y="436983"/>
                  </a:lnTo>
                  <a:lnTo>
                    <a:pt x="255593" y="436983"/>
                  </a:lnTo>
                  <a:lnTo>
                    <a:pt x="255593" y="443333"/>
                  </a:lnTo>
                  <a:lnTo>
                    <a:pt x="256295" y="450953"/>
                  </a:lnTo>
                  <a:lnTo>
                    <a:pt x="270058" y="491593"/>
                  </a:lnTo>
                  <a:lnTo>
                    <a:pt x="298296" y="523343"/>
                  </a:lnTo>
                  <a:lnTo>
                    <a:pt x="336709" y="542393"/>
                  </a:lnTo>
                  <a:lnTo>
                    <a:pt x="350818" y="544933"/>
                  </a:lnTo>
                  <a:lnTo>
                    <a:pt x="511768" y="544933"/>
                  </a:lnTo>
                  <a:lnTo>
                    <a:pt x="506262" y="551283"/>
                  </a:lnTo>
                  <a:lnTo>
                    <a:pt x="500415" y="557633"/>
                  </a:lnTo>
                  <a:lnTo>
                    <a:pt x="494228" y="565253"/>
                  </a:lnTo>
                  <a:lnTo>
                    <a:pt x="487731" y="570333"/>
                  </a:lnTo>
                  <a:lnTo>
                    <a:pt x="451196" y="595733"/>
                  </a:lnTo>
                  <a:lnTo>
                    <a:pt x="443202" y="600813"/>
                  </a:lnTo>
                  <a:lnTo>
                    <a:pt x="434999" y="603353"/>
                  </a:lnTo>
                  <a:lnTo>
                    <a:pt x="426629" y="607163"/>
                  </a:lnTo>
                  <a:lnTo>
                    <a:pt x="400751" y="614783"/>
                  </a:lnTo>
                  <a:lnTo>
                    <a:pt x="383029" y="617323"/>
                  </a:lnTo>
                  <a:close/>
                </a:path>
                <a:path w="730885" h="799464">
                  <a:moveTo>
                    <a:pt x="511768" y="544933"/>
                  </a:moveTo>
                  <a:lnTo>
                    <a:pt x="379450" y="544933"/>
                  </a:lnTo>
                  <a:lnTo>
                    <a:pt x="393558" y="542393"/>
                  </a:lnTo>
                  <a:lnTo>
                    <a:pt x="400408" y="539853"/>
                  </a:lnTo>
                  <a:lnTo>
                    <a:pt x="437505" y="518263"/>
                  </a:lnTo>
                  <a:lnTo>
                    <a:pt x="463583" y="485243"/>
                  </a:lnTo>
                  <a:lnTo>
                    <a:pt x="474674" y="443333"/>
                  </a:lnTo>
                  <a:lnTo>
                    <a:pt x="474674" y="436983"/>
                  </a:lnTo>
                  <a:lnTo>
                    <a:pt x="547701" y="436983"/>
                  </a:lnTo>
                  <a:lnTo>
                    <a:pt x="542228" y="480163"/>
                  </a:lnTo>
                  <a:lnTo>
                    <a:pt x="533804" y="505563"/>
                  </a:lnTo>
                  <a:lnTo>
                    <a:pt x="530169" y="514453"/>
                  </a:lnTo>
                  <a:lnTo>
                    <a:pt x="526145" y="522073"/>
                  </a:lnTo>
                  <a:lnTo>
                    <a:pt x="521733" y="529693"/>
                  </a:lnTo>
                  <a:lnTo>
                    <a:pt x="516933" y="537313"/>
                  </a:lnTo>
                  <a:lnTo>
                    <a:pt x="511768" y="544933"/>
                  </a:lnTo>
                  <a:close/>
                </a:path>
                <a:path w="730885" h="799464">
                  <a:moveTo>
                    <a:pt x="325775" y="666853"/>
                  </a:moveTo>
                  <a:lnTo>
                    <a:pt x="184392" y="666853"/>
                  </a:lnTo>
                  <a:lnTo>
                    <a:pt x="216524" y="633833"/>
                  </a:lnTo>
                  <a:lnTo>
                    <a:pt x="221784" y="630023"/>
                  </a:lnTo>
                  <a:lnTo>
                    <a:pt x="227954" y="626213"/>
                  </a:lnTo>
                  <a:lnTo>
                    <a:pt x="242114" y="623673"/>
                  </a:lnTo>
                  <a:lnTo>
                    <a:pt x="248967" y="624943"/>
                  </a:lnTo>
                  <a:lnTo>
                    <a:pt x="305252" y="647803"/>
                  </a:lnTo>
                  <a:lnTo>
                    <a:pt x="312069" y="650343"/>
                  </a:lnTo>
                  <a:lnTo>
                    <a:pt x="317538" y="655423"/>
                  </a:lnTo>
                  <a:lnTo>
                    <a:pt x="325775" y="666853"/>
                  </a:lnTo>
                  <a:close/>
                </a:path>
                <a:path w="730885" h="799464">
                  <a:moveTo>
                    <a:pt x="474674" y="726543"/>
                  </a:moveTo>
                  <a:lnTo>
                    <a:pt x="400917" y="726543"/>
                  </a:lnTo>
                  <a:lnTo>
                    <a:pt x="400954" y="674473"/>
                  </a:lnTo>
                  <a:lnTo>
                    <a:pt x="403032" y="666853"/>
                  </a:lnTo>
                  <a:lnTo>
                    <a:pt x="411269" y="655423"/>
                  </a:lnTo>
                  <a:lnTo>
                    <a:pt x="416738" y="650343"/>
                  </a:lnTo>
                  <a:lnTo>
                    <a:pt x="423555" y="647803"/>
                  </a:lnTo>
                  <a:lnTo>
                    <a:pt x="474674" y="627483"/>
                  </a:lnTo>
                  <a:lnTo>
                    <a:pt x="481509" y="624943"/>
                  </a:lnTo>
                  <a:lnTo>
                    <a:pt x="488549" y="623673"/>
                  </a:lnTo>
                  <a:lnTo>
                    <a:pt x="503038" y="627483"/>
                  </a:lnTo>
                  <a:lnTo>
                    <a:pt x="509265" y="630023"/>
                  </a:lnTo>
                  <a:lnTo>
                    <a:pt x="514474" y="635103"/>
                  </a:lnTo>
                  <a:lnTo>
                    <a:pt x="546605" y="666853"/>
                  </a:lnTo>
                  <a:lnTo>
                    <a:pt x="649253" y="666853"/>
                  </a:lnTo>
                  <a:lnTo>
                    <a:pt x="612516" y="703683"/>
                  </a:lnTo>
                  <a:lnTo>
                    <a:pt x="479421" y="703683"/>
                  </a:lnTo>
                  <a:lnTo>
                    <a:pt x="474674" y="706223"/>
                  </a:lnTo>
                  <a:lnTo>
                    <a:pt x="474674" y="726543"/>
                  </a:lnTo>
                  <a:close/>
                </a:path>
                <a:path w="730885" h="799464">
                  <a:moveTo>
                    <a:pt x="417539" y="798933"/>
                  </a:moveTo>
                  <a:lnTo>
                    <a:pt x="312728" y="798933"/>
                  </a:lnTo>
                  <a:lnTo>
                    <a:pt x="304263" y="796393"/>
                  </a:lnTo>
                  <a:lnTo>
                    <a:pt x="271792" y="776073"/>
                  </a:lnTo>
                  <a:lnTo>
                    <a:pt x="269068" y="773533"/>
                  </a:lnTo>
                  <a:lnTo>
                    <a:pt x="255593" y="737973"/>
                  </a:lnTo>
                  <a:lnTo>
                    <a:pt x="255593" y="706223"/>
                  </a:lnTo>
                  <a:lnTo>
                    <a:pt x="250847" y="703683"/>
                  </a:lnTo>
                  <a:lnTo>
                    <a:pt x="327890" y="703683"/>
                  </a:lnTo>
                  <a:lnTo>
                    <a:pt x="327890" y="726543"/>
                  </a:lnTo>
                  <a:lnTo>
                    <a:pt x="474674" y="726543"/>
                  </a:lnTo>
                  <a:lnTo>
                    <a:pt x="465995" y="765913"/>
                  </a:lnTo>
                  <a:lnTo>
                    <a:pt x="458475" y="776073"/>
                  </a:lnTo>
                  <a:lnTo>
                    <a:pt x="452372" y="782423"/>
                  </a:lnTo>
                  <a:lnTo>
                    <a:pt x="449052" y="784963"/>
                  </a:lnTo>
                  <a:lnTo>
                    <a:pt x="441876" y="790043"/>
                  </a:lnTo>
                  <a:lnTo>
                    <a:pt x="438088" y="792583"/>
                  </a:lnTo>
                  <a:lnTo>
                    <a:pt x="426005" y="796393"/>
                  </a:lnTo>
                  <a:lnTo>
                    <a:pt x="417539" y="798933"/>
                  </a:lnTo>
                  <a:close/>
                </a:path>
                <a:path w="730885" h="799464">
                  <a:moveTo>
                    <a:pt x="566880" y="739243"/>
                  </a:moveTo>
                  <a:lnTo>
                    <a:pt x="524871" y="739243"/>
                  </a:lnTo>
                  <a:lnTo>
                    <a:pt x="516928" y="735433"/>
                  </a:lnTo>
                  <a:lnTo>
                    <a:pt x="513143" y="734163"/>
                  </a:lnTo>
                  <a:lnTo>
                    <a:pt x="505946" y="729083"/>
                  </a:lnTo>
                  <a:lnTo>
                    <a:pt x="502599" y="726543"/>
                  </a:lnTo>
                  <a:lnTo>
                    <a:pt x="499503" y="724003"/>
                  </a:lnTo>
                  <a:lnTo>
                    <a:pt x="479421" y="703683"/>
                  </a:lnTo>
                  <a:lnTo>
                    <a:pt x="612516" y="703683"/>
                  </a:lnTo>
                  <a:lnTo>
                    <a:pt x="578608" y="734163"/>
                  </a:lnTo>
                  <a:lnTo>
                    <a:pt x="574823" y="735433"/>
                  </a:lnTo>
                  <a:lnTo>
                    <a:pt x="566880" y="739243"/>
                  </a:lnTo>
                  <a:close/>
                </a:path>
                <a:path w="730885" h="799464">
                  <a:moveTo>
                    <a:pt x="192910" y="741783"/>
                  </a:moveTo>
                  <a:lnTo>
                    <a:pt x="175875" y="741783"/>
                  </a:lnTo>
                  <a:lnTo>
                    <a:pt x="167474" y="739243"/>
                  </a:lnTo>
                  <a:lnTo>
                    <a:pt x="201311" y="739243"/>
                  </a:lnTo>
                  <a:lnTo>
                    <a:pt x="192910" y="741783"/>
                  </a:lnTo>
                  <a:close/>
                </a:path>
                <a:path w="730885" h="799464">
                  <a:moveTo>
                    <a:pt x="554392" y="741783"/>
                  </a:moveTo>
                  <a:lnTo>
                    <a:pt x="537358" y="741783"/>
                  </a:lnTo>
                  <a:lnTo>
                    <a:pt x="528957" y="739243"/>
                  </a:lnTo>
                  <a:lnTo>
                    <a:pt x="562794" y="739243"/>
                  </a:lnTo>
                  <a:lnTo>
                    <a:pt x="554392" y="741783"/>
                  </a:lnTo>
                  <a:close/>
                </a:path>
              </a:pathLst>
            </a:custGeom>
            <a:solidFill>
              <a:srgbClr val="CC0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8249" y="4017048"/>
            <a:ext cx="76200" cy="761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447750" y="3817011"/>
            <a:ext cx="5908675" cy="460692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000" spc="20" dirty="0">
                <a:latin typeface="Roboto"/>
                <a:cs typeface="Roboto"/>
              </a:rPr>
              <a:t>Overview.</a:t>
            </a:r>
            <a:endParaRPr sz="2000">
              <a:latin typeface="Roboto"/>
              <a:cs typeface="Roboto"/>
            </a:endParaRPr>
          </a:p>
          <a:p>
            <a:pPr marL="12700" marR="3051810">
              <a:lnSpc>
                <a:spcPct val="115599"/>
              </a:lnSpc>
            </a:pPr>
            <a:r>
              <a:rPr sz="2000" spc="20" dirty="0">
                <a:latin typeface="Roboto"/>
                <a:cs typeface="Roboto"/>
              </a:rPr>
              <a:t>Problem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Statement. </a:t>
            </a:r>
            <a:r>
              <a:rPr sz="2000" spc="20" dirty="0">
                <a:latin typeface="Roboto"/>
                <a:cs typeface="Roboto"/>
              </a:rPr>
              <a:t> Problem</a:t>
            </a:r>
            <a:r>
              <a:rPr sz="2000" spc="4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Understanding.</a:t>
            </a:r>
            <a:endParaRPr sz="2000">
              <a:latin typeface="Roboto"/>
              <a:cs typeface="Roboto"/>
            </a:endParaRPr>
          </a:p>
          <a:p>
            <a:pPr marL="12700" marR="1071880">
              <a:lnSpc>
                <a:spcPct val="115599"/>
              </a:lnSpc>
            </a:pPr>
            <a:r>
              <a:rPr sz="2000" spc="15" dirty="0">
                <a:latin typeface="Roboto"/>
                <a:cs typeface="Roboto"/>
              </a:rPr>
              <a:t>Housing</a:t>
            </a:r>
            <a:r>
              <a:rPr sz="2000" spc="6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Price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Prediction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importance </a:t>
            </a:r>
            <a:r>
              <a:rPr sz="2000" spc="-4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Exploratory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data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analysis.</a:t>
            </a:r>
            <a:endParaRPr sz="2000">
              <a:latin typeface="Roboto"/>
              <a:cs typeface="Roboto"/>
            </a:endParaRPr>
          </a:p>
          <a:p>
            <a:pPr marL="12700" marR="4170045">
              <a:lnSpc>
                <a:spcPct val="115599"/>
              </a:lnSpc>
            </a:pPr>
            <a:r>
              <a:rPr sz="2000" spc="40" dirty="0">
                <a:latin typeface="Roboto"/>
                <a:cs typeface="Roboto"/>
              </a:rPr>
              <a:t>V</a:t>
            </a:r>
            <a:r>
              <a:rPr sz="2000" spc="15" dirty="0">
                <a:latin typeface="Roboto"/>
                <a:cs typeface="Roboto"/>
              </a:rPr>
              <a:t>i</a:t>
            </a:r>
            <a:r>
              <a:rPr sz="2000" spc="20" dirty="0">
                <a:latin typeface="Roboto"/>
                <a:cs typeface="Roboto"/>
              </a:rPr>
              <a:t>s</a:t>
            </a:r>
            <a:r>
              <a:rPr sz="2000" dirty="0">
                <a:latin typeface="Roboto"/>
                <a:cs typeface="Roboto"/>
              </a:rPr>
              <a:t>u</a:t>
            </a:r>
            <a:r>
              <a:rPr sz="2000" spc="20" dirty="0">
                <a:latin typeface="Roboto"/>
                <a:cs typeface="Roboto"/>
              </a:rPr>
              <a:t>a</a:t>
            </a:r>
            <a:r>
              <a:rPr sz="2000" spc="15" dirty="0">
                <a:latin typeface="Roboto"/>
                <a:cs typeface="Roboto"/>
              </a:rPr>
              <a:t>li</a:t>
            </a:r>
            <a:r>
              <a:rPr sz="2000" spc="20" dirty="0">
                <a:latin typeface="Roboto"/>
                <a:cs typeface="Roboto"/>
              </a:rPr>
              <a:t>za</a:t>
            </a:r>
            <a:r>
              <a:rPr sz="2000" spc="10" dirty="0">
                <a:latin typeface="Roboto"/>
                <a:cs typeface="Roboto"/>
              </a:rPr>
              <a:t>t</a:t>
            </a:r>
            <a:r>
              <a:rPr sz="2000" spc="15" dirty="0">
                <a:latin typeface="Roboto"/>
                <a:cs typeface="Roboto"/>
              </a:rPr>
              <a:t>i</a:t>
            </a:r>
            <a:r>
              <a:rPr sz="2000" spc="35" dirty="0">
                <a:latin typeface="Roboto"/>
                <a:cs typeface="Roboto"/>
              </a:rPr>
              <a:t>o</a:t>
            </a:r>
            <a:r>
              <a:rPr sz="2000" dirty="0">
                <a:latin typeface="Roboto"/>
                <a:cs typeface="Roboto"/>
              </a:rPr>
              <a:t>n</a:t>
            </a:r>
            <a:r>
              <a:rPr sz="2000" spc="20" dirty="0">
                <a:latin typeface="Roboto"/>
                <a:cs typeface="Roboto"/>
              </a:rPr>
              <a:t>s</a:t>
            </a:r>
            <a:r>
              <a:rPr sz="2000" spc="-10" dirty="0">
                <a:latin typeface="Roboto"/>
                <a:cs typeface="Roboto"/>
              </a:rPr>
              <a:t>.  </a:t>
            </a:r>
            <a:r>
              <a:rPr sz="2000" spc="15" dirty="0">
                <a:latin typeface="Roboto"/>
                <a:cs typeface="Roboto"/>
              </a:rPr>
              <a:t>Analysis.</a:t>
            </a:r>
            <a:endParaRPr sz="2000">
              <a:latin typeface="Roboto"/>
              <a:cs typeface="Roboto"/>
            </a:endParaRPr>
          </a:p>
          <a:p>
            <a:pPr marL="12700" marR="3499485">
              <a:lnSpc>
                <a:spcPct val="115599"/>
              </a:lnSpc>
            </a:pPr>
            <a:r>
              <a:rPr sz="2000" dirty="0">
                <a:latin typeface="Roboto"/>
                <a:cs typeface="Roboto"/>
              </a:rPr>
              <a:t>Data</a:t>
            </a:r>
            <a:r>
              <a:rPr sz="2000" spc="5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cleaning</a:t>
            </a:r>
            <a:r>
              <a:rPr sz="2000" spc="5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steps. </a:t>
            </a:r>
            <a:r>
              <a:rPr sz="2000" spc="-4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</a:t>
            </a:r>
            <a:r>
              <a:rPr sz="2000" spc="6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Building.</a:t>
            </a:r>
            <a:endParaRPr sz="20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000" spc="10" dirty="0">
                <a:latin typeface="Roboto"/>
                <a:cs typeface="Roboto"/>
              </a:rPr>
              <a:t>Hyper</a:t>
            </a:r>
            <a:r>
              <a:rPr sz="2000" spc="6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Parameter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Tunning.</a:t>
            </a:r>
            <a:endParaRPr sz="2000">
              <a:latin typeface="Roboto"/>
              <a:cs typeface="Roboto"/>
            </a:endParaRPr>
          </a:p>
          <a:p>
            <a:pPr marL="12700" marR="5080">
              <a:lnSpc>
                <a:spcPct val="115599"/>
              </a:lnSpc>
            </a:pPr>
            <a:r>
              <a:rPr sz="2000" dirty="0">
                <a:latin typeface="Roboto"/>
                <a:cs typeface="Roboto"/>
              </a:rPr>
              <a:t>Saving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predictions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30" dirty="0">
                <a:latin typeface="Roboto"/>
                <a:cs typeface="Roboto"/>
              </a:rPr>
              <a:t>from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saved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best </a:t>
            </a:r>
            <a:r>
              <a:rPr sz="2000" spc="-4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model.</a:t>
            </a:r>
            <a:endParaRPr sz="20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000" spc="20" dirty="0">
                <a:latin typeface="Roboto"/>
                <a:cs typeface="Roboto"/>
              </a:rPr>
              <a:t>Conclusion.</a:t>
            </a:r>
            <a:endParaRPr sz="2000">
              <a:latin typeface="Roboto"/>
              <a:cs typeface="Roboto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8249" y="4369473"/>
            <a:ext cx="76200" cy="761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8249" y="4721898"/>
            <a:ext cx="76200" cy="761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8249" y="5074323"/>
            <a:ext cx="76200" cy="761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8249" y="5426748"/>
            <a:ext cx="76200" cy="7619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8249" y="5779173"/>
            <a:ext cx="76200" cy="7619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8249" y="6131598"/>
            <a:ext cx="76200" cy="7619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8249" y="6484023"/>
            <a:ext cx="76200" cy="7619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8249" y="6836448"/>
            <a:ext cx="76200" cy="7619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8249" y="7188873"/>
            <a:ext cx="76200" cy="7619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8249" y="7541298"/>
            <a:ext cx="76200" cy="7619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8249" y="8246148"/>
            <a:ext cx="76200" cy="76199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016000" y="2212492"/>
            <a:ext cx="381889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30" dirty="0">
                <a:solidFill>
                  <a:srgbClr val="000000"/>
                </a:solidFill>
              </a:rPr>
              <a:t>A</a:t>
            </a:r>
            <a:r>
              <a:rPr sz="7000" spc="5" dirty="0">
                <a:solidFill>
                  <a:srgbClr val="000000"/>
                </a:solidFill>
              </a:rPr>
              <a:t>G</a:t>
            </a:r>
            <a:r>
              <a:rPr sz="7000" spc="70" dirty="0">
                <a:solidFill>
                  <a:srgbClr val="000000"/>
                </a:solidFill>
              </a:rPr>
              <a:t>E</a:t>
            </a:r>
            <a:r>
              <a:rPr sz="7000" spc="25" dirty="0">
                <a:solidFill>
                  <a:srgbClr val="000000"/>
                </a:solidFill>
              </a:rPr>
              <a:t>N</a:t>
            </a:r>
            <a:r>
              <a:rPr sz="7000" spc="-135" dirty="0">
                <a:solidFill>
                  <a:srgbClr val="000000"/>
                </a:solidFill>
              </a:rPr>
              <a:t>D</a:t>
            </a:r>
            <a:r>
              <a:rPr sz="7000" spc="35" dirty="0">
                <a:solidFill>
                  <a:srgbClr val="000000"/>
                </a:solidFill>
              </a:rPr>
              <a:t>A</a:t>
            </a:r>
            <a:endParaRPr sz="7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9080"/>
            <a:ext cx="9467848" cy="48767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857604" y="8931273"/>
            <a:ext cx="1209675" cy="181610"/>
            <a:chOff x="10857604" y="8931273"/>
            <a:chExt cx="1209675" cy="181610"/>
          </a:xfrm>
        </p:grpSpPr>
        <p:sp>
          <p:nvSpPr>
            <p:cNvPr id="4" name="object 4"/>
            <p:cNvSpPr/>
            <p:nvPr/>
          </p:nvSpPr>
          <p:spPr>
            <a:xfrm>
              <a:off x="11462366" y="8931273"/>
              <a:ext cx="605155" cy="181610"/>
            </a:xfrm>
            <a:custGeom>
              <a:avLst/>
              <a:gdLst/>
              <a:ahLst/>
              <a:cxnLst/>
              <a:rect l="l" t="t" r="r" b="b"/>
              <a:pathLst>
                <a:path w="605154" h="181609">
                  <a:moveTo>
                    <a:pt x="0" y="181428"/>
                  </a:moveTo>
                  <a:lnTo>
                    <a:pt x="604761" y="181428"/>
                  </a:lnTo>
                  <a:lnTo>
                    <a:pt x="604761" y="0"/>
                  </a:lnTo>
                  <a:lnTo>
                    <a:pt x="0" y="0"/>
                  </a:lnTo>
                  <a:lnTo>
                    <a:pt x="0" y="1814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57604" y="8931273"/>
              <a:ext cx="605155" cy="181610"/>
            </a:xfrm>
            <a:custGeom>
              <a:avLst/>
              <a:gdLst/>
              <a:ahLst/>
              <a:cxnLst/>
              <a:rect l="l" t="t" r="r" b="b"/>
              <a:pathLst>
                <a:path w="605154" h="181609">
                  <a:moveTo>
                    <a:pt x="604761" y="181428"/>
                  </a:moveTo>
                  <a:lnTo>
                    <a:pt x="0" y="181428"/>
                  </a:lnTo>
                  <a:lnTo>
                    <a:pt x="0" y="0"/>
                  </a:lnTo>
                  <a:lnTo>
                    <a:pt x="604761" y="0"/>
                  </a:lnTo>
                  <a:lnTo>
                    <a:pt x="604761" y="181428"/>
                  </a:lnTo>
                  <a:close/>
                </a:path>
              </a:pathLst>
            </a:custGeom>
            <a:solidFill>
              <a:srgbClr val="CC0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67811" y="793560"/>
            <a:ext cx="868836" cy="10819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4252" y="5205359"/>
            <a:ext cx="13113262" cy="4639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5771" y="5931814"/>
            <a:ext cx="9915524" cy="27917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708248" y="2145707"/>
            <a:ext cx="8138795" cy="199707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700" marR="5080">
              <a:lnSpc>
                <a:spcPts val="7720"/>
              </a:lnSpc>
              <a:spcBef>
                <a:spcPts val="284"/>
              </a:spcBef>
            </a:pPr>
            <a:r>
              <a:rPr sz="6500" spc="30" dirty="0">
                <a:solidFill>
                  <a:srgbClr val="000000"/>
                </a:solidFill>
              </a:rPr>
              <a:t>H</a:t>
            </a:r>
            <a:r>
              <a:rPr sz="6500" spc="-55" dirty="0">
                <a:solidFill>
                  <a:srgbClr val="000000"/>
                </a:solidFill>
              </a:rPr>
              <a:t>Y</a:t>
            </a:r>
            <a:r>
              <a:rPr sz="6500" spc="-95" dirty="0">
                <a:solidFill>
                  <a:srgbClr val="000000"/>
                </a:solidFill>
              </a:rPr>
              <a:t>P</a:t>
            </a:r>
            <a:r>
              <a:rPr sz="6500" spc="145" dirty="0">
                <a:solidFill>
                  <a:srgbClr val="000000"/>
                </a:solidFill>
              </a:rPr>
              <a:t>E</a:t>
            </a:r>
            <a:r>
              <a:rPr sz="6500" spc="-290" dirty="0">
                <a:solidFill>
                  <a:srgbClr val="000000"/>
                </a:solidFill>
              </a:rPr>
              <a:t>R</a:t>
            </a:r>
            <a:r>
              <a:rPr sz="6500" spc="-765" dirty="0">
                <a:solidFill>
                  <a:srgbClr val="000000"/>
                </a:solidFill>
              </a:rPr>
              <a:t> </a:t>
            </a:r>
            <a:r>
              <a:rPr sz="6500" spc="-95" dirty="0">
                <a:solidFill>
                  <a:srgbClr val="000000"/>
                </a:solidFill>
              </a:rPr>
              <a:t>P</a:t>
            </a:r>
            <a:r>
              <a:rPr sz="6500" spc="140" dirty="0">
                <a:solidFill>
                  <a:srgbClr val="000000"/>
                </a:solidFill>
              </a:rPr>
              <a:t>A</a:t>
            </a:r>
            <a:r>
              <a:rPr sz="6500" spc="-295" dirty="0">
                <a:solidFill>
                  <a:srgbClr val="000000"/>
                </a:solidFill>
              </a:rPr>
              <a:t>R</a:t>
            </a:r>
            <a:r>
              <a:rPr sz="6500" spc="140" dirty="0">
                <a:solidFill>
                  <a:srgbClr val="000000"/>
                </a:solidFill>
              </a:rPr>
              <a:t>A</a:t>
            </a:r>
            <a:r>
              <a:rPr sz="6500" spc="185" dirty="0">
                <a:solidFill>
                  <a:srgbClr val="000000"/>
                </a:solidFill>
              </a:rPr>
              <a:t>M</a:t>
            </a:r>
            <a:r>
              <a:rPr sz="6500" spc="145" dirty="0">
                <a:solidFill>
                  <a:srgbClr val="000000"/>
                </a:solidFill>
              </a:rPr>
              <a:t>E</a:t>
            </a:r>
            <a:r>
              <a:rPr sz="6500" spc="120" dirty="0">
                <a:solidFill>
                  <a:srgbClr val="000000"/>
                </a:solidFill>
              </a:rPr>
              <a:t>T</a:t>
            </a:r>
            <a:r>
              <a:rPr sz="6500" spc="145" dirty="0">
                <a:solidFill>
                  <a:srgbClr val="000000"/>
                </a:solidFill>
              </a:rPr>
              <a:t>E</a:t>
            </a:r>
            <a:r>
              <a:rPr sz="6500" spc="-175" dirty="0">
                <a:solidFill>
                  <a:srgbClr val="000000"/>
                </a:solidFill>
              </a:rPr>
              <a:t>R  </a:t>
            </a:r>
            <a:r>
              <a:rPr sz="6500" spc="-125" dirty="0">
                <a:solidFill>
                  <a:srgbClr val="000000"/>
                </a:solidFill>
              </a:rPr>
              <a:t>TUNING</a:t>
            </a:r>
            <a:endParaRPr sz="6500"/>
          </a:p>
        </p:txBody>
      </p:sp>
      <p:sp>
        <p:nvSpPr>
          <p:cNvPr id="10" name="object 10"/>
          <p:cNvSpPr txBox="1"/>
          <p:nvPr/>
        </p:nvSpPr>
        <p:spPr>
          <a:xfrm>
            <a:off x="9708248" y="4064292"/>
            <a:ext cx="7324090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spc="15" dirty="0">
                <a:latin typeface="Roboto"/>
                <a:cs typeface="Roboto"/>
              </a:rPr>
              <a:t>Hyper</a:t>
            </a:r>
            <a:r>
              <a:rPr sz="2500" spc="95" dirty="0">
                <a:latin typeface="Roboto"/>
                <a:cs typeface="Roboto"/>
              </a:rPr>
              <a:t> </a:t>
            </a:r>
            <a:r>
              <a:rPr sz="2500" spc="30" dirty="0">
                <a:latin typeface="Roboto"/>
                <a:cs typeface="Roboto"/>
              </a:rPr>
              <a:t>parameter</a:t>
            </a:r>
            <a:r>
              <a:rPr sz="2500" spc="95" dirty="0">
                <a:latin typeface="Roboto"/>
                <a:cs typeface="Roboto"/>
              </a:rPr>
              <a:t> </a:t>
            </a:r>
            <a:r>
              <a:rPr sz="2500" spc="5" dirty="0">
                <a:latin typeface="Roboto"/>
                <a:cs typeface="Roboto"/>
              </a:rPr>
              <a:t>tuning</a:t>
            </a:r>
            <a:r>
              <a:rPr sz="2500" spc="95" dirty="0">
                <a:latin typeface="Roboto"/>
                <a:cs typeface="Roboto"/>
              </a:rPr>
              <a:t> </a:t>
            </a:r>
            <a:r>
              <a:rPr sz="2500" spc="45" dirty="0">
                <a:latin typeface="Roboto"/>
                <a:cs typeface="Roboto"/>
              </a:rPr>
              <a:t>of</a:t>
            </a:r>
            <a:r>
              <a:rPr sz="2500" spc="95" dirty="0">
                <a:latin typeface="Roboto"/>
                <a:cs typeface="Roboto"/>
              </a:rPr>
              <a:t> </a:t>
            </a:r>
            <a:r>
              <a:rPr sz="2500" spc="10" dirty="0">
                <a:latin typeface="Roboto"/>
                <a:cs typeface="Roboto"/>
              </a:rPr>
              <a:t>the</a:t>
            </a:r>
            <a:r>
              <a:rPr sz="2500" spc="95" dirty="0">
                <a:latin typeface="Roboto"/>
                <a:cs typeface="Roboto"/>
              </a:rPr>
              <a:t> </a:t>
            </a:r>
            <a:r>
              <a:rPr sz="2500" spc="15" dirty="0">
                <a:latin typeface="Roboto"/>
                <a:cs typeface="Roboto"/>
              </a:rPr>
              <a:t>Final</a:t>
            </a:r>
            <a:r>
              <a:rPr sz="2500" spc="95" dirty="0">
                <a:latin typeface="Roboto"/>
                <a:cs typeface="Roboto"/>
              </a:rPr>
              <a:t> </a:t>
            </a:r>
            <a:r>
              <a:rPr sz="2500" spc="30" dirty="0">
                <a:latin typeface="Roboto"/>
                <a:cs typeface="Roboto"/>
              </a:rPr>
              <a:t>model</a:t>
            </a:r>
            <a:r>
              <a:rPr sz="2500" spc="100" dirty="0">
                <a:latin typeface="Roboto"/>
                <a:cs typeface="Roboto"/>
              </a:rPr>
              <a:t> </a:t>
            </a:r>
            <a:r>
              <a:rPr sz="2500" spc="15" dirty="0">
                <a:latin typeface="Roboto"/>
                <a:cs typeface="Roboto"/>
              </a:rPr>
              <a:t>did</a:t>
            </a:r>
            <a:r>
              <a:rPr sz="2500" spc="95" dirty="0">
                <a:latin typeface="Roboto"/>
                <a:cs typeface="Roboto"/>
              </a:rPr>
              <a:t> </a:t>
            </a:r>
            <a:r>
              <a:rPr sz="2500" spc="5" dirty="0">
                <a:latin typeface="Roboto"/>
                <a:cs typeface="Roboto"/>
              </a:rPr>
              <a:t>not </a:t>
            </a:r>
            <a:r>
              <a:rPr sz="2500" spc="-605" dirty="0">
                <a:latin typeface="Roboto"/>
                <a:cs typeface="Roboto"/>
              </a:rPr>
              <a:t> </a:t>
            </a:r>
            <a:r>
              <a:rPr sz="2500" spc="25" dirty="0">
                <a:latin typeface="Roboto"/>
                <a:cs typeface="Roboto"/>
              </a:rPr>
              <a:t>increase</a:t>
            </a:r>
            <a:r>
              <a:rPr sz="2500" spc="90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my</a:t>
            </a:r>
            <a:r>
              <a:rPr sz="2500" spc="95" dirty="0">
                <a:latin typeface="Roboto"/>
                <a:cs typeface="Roboto"/>
              </a:rPr>
              <a:t> </a:t>
            </a:r>
            <a:r>
              <a:rPr sz="2500" spc="30" dirty="0">
                <a:latin typeface="Roboto"/>
                <a:cs typeface="Roboto"/>
              </a:rPr>
              <a:t>score.</a:t>
            </a:r>
            <a:endParaRPr sz="25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9505" y="1548250"/>
            <a:ext cx="12325350" cy="72294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796059" y="7747713"/>
            <a:ext cx="2696210" cy="533400"/>
            <a:chOff x="7796059" y="7747713"/>
            <a:chExt cx="2696210" cy="533400"/>
          </a:xfrm>
        </p:grpSpPr>
        <p:sp>
          <p:nvSpPr>
            <p:cNvPr id="4" name="object 4"/>
            <p:cNvSpPr/>
            <p:nvPr/>
          </p:nvSpPr>
          <p:spPr>
            <a:xfrm>
              <a:off x="7831773" y="8038123"/>
              <a:ext cx="2624455" cy="0"/>
            </a:xfrm>
            <a:custGeom>
              <a:avLst/>
              <a:gdLst/>
              <a:ahLst/>
              <a:cxnLst/>
              <a:rect l="l" t="t" r="r" b="b"/>
              <a:pathLst>
                <a:path w="2624454">
                  <a:moveTo>
                    <a:pt x="0" y="0"/>
                  </a:moveTo>
                  <a:lnTo>
                    <a:pt x="2624154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96059" y="7942873"/>
              <a:ext cx="47625" cy="190500"/>
            </a:xfrm>
            <a:custGeom>
              <a:avLst/>
              <a:gdLst/>
              <a:ahLst/>
              <a:cxnLst/>
              <a:rect l="l" t="t" r="r" b="b"/>
              <a:pathLst>
                <a:path w="47625" h="190500">
                  <a:moveTo>
                    <a:pt x="26967" y="190499"/>
                  </a:moveTo>
                  <a:lnTo>
                    <a:pt x="20652" y="190499"/>
                  </a:lnTo>
                  <a:lnTo>
                    <a:pt x="17615" y="189895"/>
                  </a:lnTo>
                  <a:lnTo>
                    <a:pt x="0" y="169845"/>
                  </a:lnTo>
                  <a:lnTo>
                    <a:pt x="0" y="20654"/>
                  </a:lnTo>
                  <a:lnTo>
                    <a:pt x="23809" y="0"/>
                  </a:lnTo>
                  <a:lnTo>
                    <a:pt x="26967" y="0"/>
                  </a:lnTo>
                  <a:lnTo>
                    <a:pt x="47619" y="20654"/>
                  </a:lnTo>
                  <a:lnTo>
                    <a:pt x="47619" y="169845"/>
                  </a:lnTo>
                  <a:lnTo>
                    <a:pt x="26967" y="190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77402" y="7747723"/>
              <a:ext cx="1614805" cy="533400"/>
            </a:xfrm>
            <a:custGeom>
              <a:avLst/>
              <a:gdLst/>
              <a:ahLst/>
              <a:cxnLst/>
              <a:rect l="l" t="t" r="r" b="b"/>
              <a:pathLst>
                <a:path w="1614804" h="533400">
                  <a:moveTo>
                    <a:pt x="533400" y="266700"/>
                  </a:moveTo>
                  <a:lnTo>
                    <a:pt x="529094" y="218757"/>
                  </a:lnTo>
                  <a:lnTo>
                    <a:pt x="516712" y="173634"/>
                  </a:lnTo>
                  <a:lnTo>
                    <a:pt x="496976" y="132092"/>
                  </a:lnTo>
                  <a:lnTo>
                    <a:pt x="470674" y="94869"/>
                  </a:lnTo>
                  <a:lnTo>
                    <a:pt x="438531" y="62725"/>
                  </a:lnTo>
                  <a:lnTo>
                    <a:pt x="401307" y="36410"/>
                  </a:lnTo>
                  <a:lnTo>
                    <a:pt x="359752" y="16687"/>
                  </a:lnTo>
                  <a:lnTo>
                    <a:pt x="314629" y="4292"/>
                  </a:lnTo>
                  <a:lnTo>
                    <a:pt x="266700" y="0"/>
                  </a:lnTo>
                  <a:lnTo>
                    <a:pt x="218757" y="4292"/>
                  </a:lnTo>
                  <a:lnTo>
                    <a:pt x="173634" y="16687"/>
                  </a:lnTo>
                  <a:lnTo>
                    <a:pt x="132080" y="36410"/>
                  </a:lnTo>
                  <a:lnTo>
                    <a:pt x="94869" y="62725"/>
                  </a:lnTo>
                  <a:lnTo>
                    <a:pt x="62712" y="94869"/>
                  </a:lnTo>
                  <a:lnTo>
                    <a:pt x="36410" y="132092"/>
                  </a:lnTo>
                  <a:lnTo>
                    <a:pt x="16675" y="173634"/>
                  </a:lnTo>
                  <a:lnTo>
                    <a:pt x="4292" y="218757"/>
                  </a:lnTo>
                  <a:lnTo>
                    <a:pt x="0" y="266700"/>
                  </a:lnTo>
                  <a:lnTo>
                    <a:pt x="4292" y="314642"/>
                  </a:lnTo>
                  <a:lnTo>
                    <a:pt x="16675" y="359752"/>
                  </a:lnTo>
                  <a:lnTo>
                    <a:pt x="36410" y="401307"/>
                  </a:lnTo>
                  <a:lnTo>
                    <a:pt x="62712" y="438531"/>
                  </a:lnTo>
                  <a:lnTo>
                    <a:pt x="94869" y="470674"/>
                  </a:lnTo>
                  <a:lnTo>
                    <a:pt x="132080" y="496989"/>
                  </a:lnTo>
                  <a:lnTo>
                    <a:pt x="173634" y="516712"/>
                  </a:lnTo>
                  <a:lnTo>
                    <a:pt x="218757" y="529094"/>
                  </a:lnTo>
                  <a:lnTo>
                    <a:pt x="266700" y="533400"/>
                  </a:lnTo>
                  <a:lnTo>
                    <a:pt x="314629" y="529094"/>
                  </a:lnTo>
                  <a:lnTo>
                    <a:pt x="359752" y="516712"/>
                  </a:lnTo>
                  <a:lnTo>
                    <a:pt x="401307" y="496989"/>
                  </a:lnTo>
                  <a:lnTo>
                    <a:pt x="438531" y="470674"/>
                  </a:lnTo>
                  <a:lnTo>
                    <a:pt x="470674" y="438531"/>
                  </a:lnTo>
                  <a:lnTo>
                    <a:pt x="496976" y="401307"/>
                  </a:lnTo>
                  <a:lnTo>
                    <a:pt x="516712" y="359752"/>
                  </a:lnTo>
                  <a:lnTo>
                    <a:pt x="529094" y="314642"/>
                  </a:lnTo>
                  <a:lnTo>
                    <a:pt x="533400" y="266700"/>
                  </a:lnTo>
                  <a:close/>
                </a:path>
                <a:path w="1614804" h="533400">
                  <a:moveTo>
                    <a:pt x="1614233" y="215811"/>
                  </a:moveTo>
                  <a:lnTo>
                    <a:pt x="1593583" y="195160"/>
                  </a:lnTo>
                  <a:lnTo>
                    <a:pt x="1590421" y="195160"/>
                  </a:lnTo>
                  <a:lnTo>
                    <a:pt x="1587271" y="195160"/>
                  </a:lnTo>
                  <a:lnTo>
                    <a:pt x="1566621" y="215811"/>
                  </a:lnTo>
                  <a:lnTo>
                    <a:pt x="1566621" y="364998"/>
                  </a:lnTo>
                  <a:lnTo>
                    <a:pt x="1587271" y="385660"/>
                  </a:lnTo>
                  <a:lnTo>
                    <a:pt x="1593583" y="385660"/>
                  </a:lnTo>
                  <a:lnTo>
                    <a:pt x="1614233" y="364998"/>
                  </a:lnTo>
                  <a:lnTo>
                    <a:pt x="1614233" y="2158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23426" y="7793737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219074" y="438149"/>
                  </a:moveTo>
                  <a:lnTo>
                    <a:pt x="168843" y="432364"/>
                  </a:lnTo>
                  <a:lnTo>
                    <a:pt x="122731" y="415882"/>
                  </a:lnTo>
                  <a:lnTo>
                    <a:pt x="82054" y="390021"/>
                  </a:lnTo>
                  <a:lnTo>
                    <a:pt x="48128" y="356095"/>
                  </a:lnTo>
                  <a:lnTo>
                    <a:pt x="22267" y="315418"/>
                  </a:lnTo>
                  <a:lnTo>
                    <a:pt x="5785" y="269306"/>
                  </a:lnTo>
                  <a:lnTo>
                    <a:pt x="0" y="219074"/>
                  </a:lnTo>
                  <a:lnTo>
                    <a:pt x="5785" y="168843"/>
                  </a:lnTo>
                  <a:lnTo>
                    <a:pt x="22267" y="122731"/>
                  </a:lnTo>
                  <a:lnTo>
                    <a:pt x="48128" y="82054"/>
                  </a:lnTo>
                  <a:lnTo>
                    <a:pt x="82054" y="48128"/>
                  </a:lnTo>
                  <a:lnTo>
                    <a:pt x="122731" y="22267"/>
                  </a:lnTo>
                  <a:lnTo>
                    <a:pt x="168843" y="5785"/>
                  </a:lnTo>
                  <a:lnTo>
                    <a:pt x="219074" y="0"/>
                  </a:lnTo>
                  <a:lnTo>
                    <a:pt x="269306" y="5785"/>
                  </a:lnTo>
                  <a:lnTo>
                    <a:pt x="315418" y="22267"/>
                  </a:lnTo>
                  <a:lnTo>
                    <a:pt x="356095" y="48128"/>
                  </a:lnTo>
                  <a:lnTo>
                    <a:pt x="390021" y="82054"/>
                  </a:lnTo>
                  <a:lnTo>
                    <a:pt x="415882" y="122731"/>
                  </a:lnTo>
                  <a:lnTo>
                    <a:pt x="432364" y="168843"/>
                  </a:lnTo>
                  <a:lnTo>
                    <a:pt x="438149" y="219074"/>
                  </a:lnTo>
                  <a:lnTo>
                    <a:pt x="432364" y="269306"/>
                  </a:lnTo>
                  <a:lnTo>
                    <a:pt x="415882" y="315418"/>
                  </a:lnTo>
                  <a:lnTo>
                    <a:pt x="390021" y="356095"/>
                  </a:lnTo>
                  <a:lnTo>
                    <a:pt x="356095" y="390021"/>
                  </a:lnTo>
                  <a:lnTo>
                    <a:pt x="315418" y="415882"/>
                  </a:lnTo>
                  <a:lnTo>
                    <a:pt x="269306" y="432364"/>
                  </a:lnTo>
                  <a:lnTo>
                    <a:pt x="219074" y="438149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57455" y="782776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185737" y="371474"/>
                  </a:moveTo>
                  <a:lnTo>
                    <a:pt x="136361" y="364840"/>
                  </a:lnTo>
                  <a:lnTo>
                    <a:pt x="91992" y="346116"/>
                  </a:lnTo>
                  <a:lnTo>
                    <a:pt x="54401" y="317073"/>
                  </a:lnTo>
                  <a:lnTo>
                    <a:pt x="25358" y="279482"/>
                  </a:lnTo>
                  <a:lnTo>
                    <a:pt x="6634" y="235113"/>
                  </a:lnTo>
                  <a:lnTo>
                    <a:pt x="0" y="185737"/>
                  </a:lnTo>
                  <a:lnTo>
                    <a:pt x="6634" y="136361"/>
                  </a:lnTo>
                  <a:lnTo>
                    <a:pt x="25358" y="91992"/>
                  </a:lnTo>
                  <a:lnTo>
                    <a:pt x="54401" y="54401"/>
                  </a:lnTo>
                  <a:lnTo>
                    <a:pt x="91992" y="25358"/>
                  </a:lnTo>
                  <a:lnTo>
                    <a:pt x="136361" y="6634"/>
                  </a:lnTo>
                  <a:lnTo>
                    <a:pt x="185737" y="0"/>
                  </a:lnTo>
                  <a:lnTo>
                    <a:pt x="235113" y="6634"/>
                  </a:lnTo>
                  <a:lnTo>
                    <a:pt x="279482" y="25358"/>
                  </a:lnTo>
                  <a:lnTo>
                    <a:pt x="317073" y="54401"/>
                  </a:lnTo>
                  <a:lnTo>
                    <a:pt x="346116" y="91992"/>
                  </a:lnTo>
                  <a:lnTo>
                    <a:pt x="364840" y="136361"/>
                  </a:lnTo>
                  <a:lnTo>
                    <a:pt x="371474" y="185737"/>
                  </a:lnTo>
                  <a:lnTo>
                    <a:pt x="364840" y="235113"/>
                  </a:lnTo>
                  <a:lnTo>
                    <a:pt x="346116" y="279482"/>
                  </a:lnTo>
                  <a:lnTo>
                    <a:pt x="317073" y="317073"/>
                  </a:lnTo>
                  <a:lnTo>
                    <a:pt x="279482" y="346116"/>
                  </a:lnTo>
                  <a:lnTo>
                    <a:pt x="235113" y="364840"/>
                  </a:lnTo>
                  <a:lnTo>
                    <a:pt x="185737" y="371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97150" y="7867461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147637" y="295275"/>
                  </a:moveTo>
                  <a:lnTo>
                    <a:pt x="100972" y="287748"/>
                  </a:lnTo>
                  <a:lnTo>
                    <a:pt x="60444" y="266789"/>
                  </a:lnTo>
                  <a:lnTo>
                    <a:pt x="28485" y="234830"/>
                  </a:lnTo>
                  <a:lnTo>
                    <a:pt x="7526" y="194302"/>
                  </a:lnTo>
                  <a:lnTo>
                    <a:pt x="0" y="147637"/>
                  </a:lnTo>
                  <a:lnTo>
                    <a:pt x="7526" y="100972"/>
                  </a:lnTo>
                  <a:lnTo>
                    <a:pt x="28485" y="60444"/>
                  </a:lnTo>
                  <a:lnTo>
                    <a:pt x="60444" y="28485"/>
                  </a:lnTo>
                  <a:lnTo>
                    <a:pt x="100972" y="7526"/>
                  </a:lnTo>
                  <a:lnTo>
                    <a:pt x="147637" y="0"/>
                  </a:lnTo>
                  <a:lnTo>
                    <a:pt x="194302" y="7526"/>
                  </a:lnTo>
                  <a:lnTo>
                    <a:pt x="234830" y="28485"/>
                  </a:lnTo>
                  <a:lnTo>
                    <a:pt x="266789" y="60444"/>
                  </a:lnTo>
                  <a:lnTo>
                    <a:pt x="287748" y="100972"/>
                  </a:lnTo>
                  <a:lnTo>
                    <a:pt x="295275" y="147637"/>
                  </a:lnTo>
                  <a:lnTo>
                    <a:pt x="287748" y="194302"/>
                  </a:lnTo>
                  <a:lnTo>
                    <a:pt x="266789" y="234830"/>
                  </a:lnTo>
                  <a:lnTo>
                    <a:pt x="234830" y="266789"/>
                  </a:lnTo>
                  <a:lnTo>
                    <a:pt x="194302" y="287748"/>
                  </a:lnTo>
                  <a:lnTo>
                    <a:pt x="147637" y="295275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965215" y="1533962"/>
            <a:ext cx="12357735" cy="7272020"/>
          </a:xfrm>
          <a:prstGeom prst="rect">
            <a:avLst/>
          </a:prstGeom>
          <a:ln w="28575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15950">
              <a:lnSpc>
                <a:spcPts val="10295"/>
              </a:lnSpc>
            </a:pPr>
            <a:r>
              <a:rPr sz="8700" b="1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700" b="1" spc="1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700" b="1" spc="58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700" b="1" spc="-14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700" b="1" spc="2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700" b="1" spc="1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700" b="1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700" b="1" spc="170" dirty="0">
                <a:solidFill>
                  <a:srgbClr val="FF2126"/>
                </a:solidFill>
                <a:latin typeface="Tahoma"/>
                <a:cs typeface="Tahoma"/>
              </a:rPr>
              <a:t>T</a:t>
            </a:r>
            <a:r>
              <a:rPr sz="8700" b="1" spc="50" dirty="0">
                <a:solidFill>
                  <a:srgbClr val="FF2126"/>
                </a:solidFill>
                <a:latin typeface="Tahoma"/>
                <a:cs typeface="Tahoma"/>
              </a:rPr>
              <a:t>H</a:t>
            </a:r>
            <a:r>
              <a:rPr sz="8700" b="1" spc="204" dirty="0">
                <a:solidFill>
                  <a:srgbClr val="FF2126"/>
                </a:solidFill>
                <a:latin typeface="Tahoma"/>
                <a:cs typeface="Tahoma"/>
              </a:rPr>
              <a:t>E</a:t>
            </a:r>
            <a:r>
              <a:rPr sz="8700" b="1" spc="-1019" dirty="0">
                <a:solidFill>
                  <a:srgbClr val="FF2126"/>
                </a:solidFill>
                <a:latin typeface="Tahoma"/>
                <a:cs typeface="Tahoma"/>
              </a:rPr>
              <a:t> </a:t>
            </a:r>
            <a:r>
              <a:rPr sz="8700" b="1" spc="260" dirty="0">
                <a:solidFill>
                  <a:srgbClr val="FF2126"/>
                </a:solidFill>
                <a:latin typeface="Tahoma"/>
                <a:cs typeface="Tahoma"/>
              </a:rPr>
              <a:t>M</a:t>
            </a:r>
            <a:r>
              <a:rPr sz="8700" b="1" spc="155" dirty="0">
                <a:solidFill>
                  <a:srgbClr val="FF2126"/>
                </a:solidFill>
                <a:latin typeface="Tahoma"/>
                <a:cs typeface="Tahoma"/>
              </a:rPr>
              <a:t>O</a:t>
            </a:r>
            <a:r>
              <a:rPr sz="8700" b="1" spc="-75" dirty="0">
                <a:solidFill>
                  <a:srgbClr val="FF2126"/>
                </a:solidFill>
                <a:latin typeface="Tahoma"/>
                <a:cs typeface="Tahoma"/>
              </a:rPr>
              <a:t>D</a:t>
            </a:r>
            <a:r>
              <a:rPr sz="8700" b="1" spc="204" dirty="0">
                <a:solidFill>
                  <a:srgbClr val="FF2126"/>
                </a:solidFill>
                <a:latin typeface="Tahoma"/>
                <a:cs typeface="Tahoma"/>
              </a:rPr>
              <a:t>E</a:t>
            </a:r>
            <a:r>
              <a:rPr sz="8700" b="1" spc="480" dirty="0">
                <a:solidFill>
                  <a:srgbClr val="FF2126"/>
                </a:solidFill>
                <a:latin typeface="Tahoma"/>
                <a:cs typeface="Tahoma"/>
              </a:rPr>
              <a:t>L</a:t>
            </a:r>
            <a:endParaRPr sz="8700">
              <a:latin typeface="Tahoma"/>
              <a:cs typeface="Tahoma"/>
            </a:endParaRPr>
          </a:p>
          <a:p>
            <a:pPr marR="274955" algn="ctr">
              <a:lnSpc>
                <a:spcPct val="100000"/>
              </a:lnSpc>
              <a:spcBef>
                <a:spcPts val="765"/>
              </a:spcBef>
            </a:pPr>
            <a:r>
              <a:rPr sz="2500" spc="-2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500" spc="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00" spc="8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5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500" spc="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00" spc="8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500" spc="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spc="1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5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500" spc="3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5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500" spc="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spc="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5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5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500" spc="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500" spc="2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500" spc="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spc="4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5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500" spc="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5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00" spc="1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500" spc="15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5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-16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500" spc="19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500" spc="10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500" spc="4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5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00" spc="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5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500" spc="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500" spc="95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2500" spc="150" dirty="0">
                <a:solidFill>
                  <a:srgbClr val="FFFFFF"/>
                </a:solidFill>
                <a:latin typeface="Tahoma"/>
                <a:cs typeface="Tahoma"/>
              </a:rPr>
              <a:t>ow</a:t>
            </a:r>
            <a:r>
              <a:rPr sz="2500" spc="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500" spc="-2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500">
              <a:latin typeface="Tahoma"/>
              <a:cs typeface="Tahoma"/>
            </a:endParaRPr>
          </a:p>
          <a:p>
            <a:pPr marL="1009650" marR="1285240" algn="ctr">
              <a:lnSpc>
                <a:spcPct val="114999"/>
              </a:lnSpc>
            </a:pPr>
            <a:r>
              <a:rPr sz="2500" spc="25" dirty="0">
                <a:solidFill>
                  <a:srgbClr val="FFFFFF"/>
                </a:solidFill>
                <a:latin typeface="Tahoma"/>
                <a:cs typeface="Tahoma"/>
              </a:rPr>
              <a:t>After</a:t>
            </a:r>
            <a:r>
              <a:rPr sz="25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Tahoma"/>
                <a:cs typeface="Tahoma"/>
              </a:rPr>
              <a:t>saving</a:t>
            </a:r>
            <a:r>
              <a:rPr sz="25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5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Tahoma"/>
                <a:cs typeface="Tahoma"/>
              </a:rPr>
              <a:t>best</a:t>
            </a:r>
            <a:r>
              <a:rPr sz="25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Tahoma"/>
                <a:cs typeface="Tahoma"/>
              </a:rPr>
              <a:t>model,</a:t>
            </a:r>
            <a:r>
              <a:rPr sz="25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Tahoma"/>
                <a:cs typeface="Tahoma"/>
              </a:rPr>
              <a:t>loading</a:t>
            </a:r>
            <a:r>
              <a:rPr sz="25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Tahoma"/>
                <a:cs typeface="Tahoma"/>
              </a:rPr>
              <a:t>my</a:t>
            </a:r>
            <a:r>
              <a:rPr sz="25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Tahoma"/>
                <a:cs typeface="Tahoma"/>
              </a:rPr>
              <a:t>saved</a:t>
            </a:r>
            <a:r>
              <a:rPr sz="25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25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5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Tahoma"/>
                <a:cs typeface="Tahoma"/>
              </a:rPr>
              <a:t>predicting </a:t>
            </a:r>
            <a:r>
              <a:rPr sz="2500" spc="-7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5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Tahoma"/>
                <a:cs typeface="Tahoma"/>
              </a:rPr>
              <a:t>test</a:t>
            </a:r>
            <a:r>
              <a:rPr sz="25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Tahoma"/>
                <a:cs typeface="Tahoma"/>
              </a:rPr>
              <a:t>values.</a:t>
            </a:r>
            <a:endParaRPr sz="25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0930" y="4643811"/>
            <a:ext cx="12372975" cy="21240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40227" y="1691475"/>
              <a:ext cx="14839950" cy="7229475"/>
            </a:xfrm>
            <a:custGeom>
              <a:avLst/>
              <a:gdLst/>
              <a:ahLst/>
              <a:cxnLst/>
              <a:rect l="l" t="t" r="r" b="b"/>
              <a:pathLst>
                <a:path w="14839950" h="7229475">
                  <a:moveTo>
                    <a:pt x="14839949" y="7229424"/>
                  </a:moveTo>
                  <a:lnTo>
                    <a:pt x="0" y="7229424"/>
                  </a:lnTo>
                  <a:lnTo>
                    <a:pt x="0" y="0"/>
                  </a:lnTo>
                  <a:lnTo>
                    <a:pt x="14839949" y="0"/>
                  </a:lnTo>
                  <a:lnTo>
                    <a:pt x="14839949" y="72294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295797" y="9258300"/>
            <a:ext cx="2696210" cy="533400"/>
            <a:chOff x="7295797" y="9258300"/>
            <a:chExt cx="2696210" cy="533400"/>
          </a:xfrm>
        </p:grpSpPr>
        <p:sp>
          <p:nvSpPr>
            <p:cNvPr id="6" name="object 6"/>
            <p:cNvSpPr/>
            <p:nvPr/>
          </p:nvSpPr>
          <p:spPr>
            <a:xfrm>
              <a:off x="7331512" y="9548710"/>
              <a:ext cx="2624455" cy="0"/>
            </a:xfrm>
            <a:custGeom>
              <a:avLst/>
              <a:gdLst/>
              <a:ahLst/>
              <a:cxnLst/>
              <a:rect l="l" t="t" r="r" b="b"/>
              <a:pathLst>
                <a:path w="2624454">
                  <a:moveTo>
                    <a:pt x="0" y="0"/>
                  </a:moveTo>
                  <a:lnTo>
                    <a:pt x="2624154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95797" y="9453460"/>
              <a:ext cx="47625" cy="190500"/>
            </a:xfrm>
            <a:custGeom>
              <a:avLst/>
              <a:gdLst/>
              <a:ahLst/>
              <a:cxnLst/>
              <a:rect l="l" t="t" r="r" b="b"/>
              <a:pathLst>
                <a:path w="47625" h="190500">
                  <a:moveTo>
                    <a:pt x="26967" y="190499"/>
                  </a:moveTo>
                  <a:lnTo>
                    <a:pt x="20652" y="190499"/>
                  </a:lnTo>
                  <a:lnTo>
                    <a:pt x="17615" y="189895"/>
                  </a:lnTo>
                  <a:lnTo>
                    <a:pt x="0" y="169845"/>
                  </a:lnTo>
                  <a:lnTo>
                    <a:pt x="0" y="20654"/>
                  </a:lnTo>
                  <a:lnTo>
                    <a:pt x="23809" y="0"/>
                  </a:lnTo>
                  <a:lnTo>
                    <a:pt x="26967" y="0"/>
                  </a:lnTo>
                  <a:lnTo>
                    <a:pt x="47619" y="20654"/>
                  </a:lnTo>
                  <a:lnTo>
                    <a:pt x="47619" y="169845"/>
                  </a:lnTo>
                  <a:lnTo>
                    <a:pt x="26967" y="190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91424" y="9258312"/>
              <a:ext cx="1600200" cy="533400"/>
            </a:xfrm>
            <a:custGeom>
              <a:avLst/>
              <a:gdLst/>
              <a:ahLst/>
              <a:cxnLst/>
              <a:rect l="l" t="t" r="r" b="b"/>
              <a:pathLst>
                <a:path w="1600200" h="533400">
                  <a:moveTo>
                    <a:pt x="533400" y="266700"/>
                  </a:moveTo>
                  <a:lnTo>
                    <a:pt x="529094" y="218757"/>
                  </a:lnTo>
                  <a:lnTo>
                    <a:pt x="516712" y="173634"/>
                  </a:lnTo>
                  <a:lnTo>
                    <a:pt x="496989" y="132080"/>
                  </a:lnTo>
                  <a:lnTo>
                    <a:pt x="470674" y="94869"/>
                  </a:lnTo>
                  <a:lnTo>
                    <a:pt x="438531" y="62712"/>
                  </a:lnTo>
                  <a:lnTo>
                    <a:pt x="401307" y="36410"/>
                  </a:lnTo>
                  <a:lnTo>
                    <a:pt x="359752" y="16675"/>
                  </a:lnTo>
                  <a:lnTo>
                    <a:pt x="314642" y="4292"/>
                  </a:lnTo>
                  <a:lnTo>
                    <a:pt x="266700" y="0"/>
                  </a:lnTo>
                  <a:lnTo>
                    <a:pt x="218757" y="4292"/>
                  </a:lnTo>
                  <a:lnTo>
                    <a:pt x="173634" y="16675"/>
                  </a:lnTo>
                  <a:lnTo>
                    <a:pt x="132092" y="36410"/>
                  </a:lnTo>
                  <a:lnTo>
                    <a:pt x="94869" y="62712"/>
                  </a:lnTo>
                  <a:lnTo>
                    <a:pt x="62725" y="94869"/>
                  </a:lnTo>
                  <a:lnTo>
                    <a:pt x="36410" y="132080"/>
                  </a:lnTo>
                  <a:lnTo>
                    <a:pt x="16687" y="173634"/>
                  </a:lnTo>
                  <a:lnTo>
                    <a:pt x="4292" y="218757"/>
                  </a:lnTo>
                  <a:lnTo>
                    <a:pt x="0" y="266700"/>
                  </a:lnTo>
                  <a:lnTo>
                    <a:pt x="4292" y="314629"/>
                  </a:lnTo>
                  <a:lnTo>
                    <a:pt x="16687" y="359752"/>
                  </a:lnTo>
                  <a:lnTo>
                    <a:pt x="36410" y="401307"/>
                  </a:lnTo>
                  <a:lnTo>
                    <a:pt x="62725" y="438531"/>
                  </a:lnTo>
                  <a:lnTo>
                    <a:pt x="94869" y="470674"/>
                  </a:lnTo>
                  <a:lnTo>
                    <a:pt x="132092" y="496976"/>
                  </a:lnTo>
                  <a:lnTo>
                    <a:pt x="173634" y="516712"/>
                  </a:lnTo>
                  <a:lnTo>
                    <a:pt x="218757" y="529094"/>
                  </a:lnTo>
                  <a:lnTo>
                    <a:pt x="266700" y="533400"/>
                  </a:lnTo>
                  <a:lnTo>
                    <a:pt x="314642" y="529094"/>
                  </a:lnTo>
                  <a:lnTo>
                    <a:pt x="359752" y="516712"/>
                  </a:lnTo>
                  <a:lnTo>
                    <a:pt x="401307" y="496976"/>
                  </a:lnTo>
                  <a:lnTo>
                    <a:pt x="438531" y="470674"/>
                  </a:lnTo>
                  <a:lnTo>
                    <a:pt x="470674" y="438531"/>
                  </a:lnTo>
                  <a:lnTo>
                    <a:pt x="496989" y="401307"/>
                  </a:lnTo>
                  <a:lnTo>
                    <a:pt x="516712" y="359752"/>
                  </a:lnTo>
                  <a:lnTo>
                    <a:pt x="529094" y="314629"/>
                  </a:lnTo>
                  <a:lnTo>
                    <a:pt x="533400" y="266700"/>
                  </a:lnTo>
                  <a:close/>
                </a:path>
                <a:path w="1600200" h="533400">
                  <a:moveTo>
                    <a:pt x="1599946" y="215811"/>
                  </a:moveTo>
                  <a:lnTo>
                    <a:pt x="1579295" y="195148"/>
                  </a:lnTo>
                  <a:lnTo>
                    <a:pt x="1576146" y="195148"/>
                  </a:lnTo>
                  <a:lnTo>
                    <a:pt x="1572983" y="195148"/>
                  </a:lnTo>
                  <a:lnTo>
                    <a:pt x="1552333" y="215811"/>
                  </a:lnTo>
                  <a:lnTo>
                    <a:pt x="1552333" y="364998"/>
                  </a:lnTo>
                  <a:lnTo>
                    <a:pt x="1572983" y="385648"/>
                  </a:lnTo>
                  <a:lnTo>
                    <a:pt x="1579295" y="385648"/>
                  </a:lnTo>
                  <a:lnTo>
                    <a:pt x="1599946" y="364998"/>
                  </a:lnTo>
                  <a:lnTo>
                    <a:pt x="1599946" y="2158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37450" y="9304322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219074" y="438149"/>
                  </a:moveTo>
                  <a:lnTo>
                    <a:pt x="168843" y="432364"/>
                  </a:lnTo>
                  <a:lnTo>
                    <a:pt x="122731" y="415882"/>
                  </a:lnTo>
                  <a:lnTo>
                    <a:pt x="82054" y="390021"/>
                  </a:lnTo>
                  <a:lnTo>
                    <a:pt x="48128" y="356095"/>
                  </a:lnTo>
                  <a:lnTo>
                    <a:pt x="22267" y="315418"/>
                  </a:lnTo>
                  <a:lnTo>
                    <a:pt x="5785" y="269306"/>
                  </a:lnTo>
                  <a:lnTo>
                    <a:pt x="0" y="219074"/>
                  </a:lnTo>
                  <a:lnTo>
                    <a:pt x="5785" y="168843"/>
                  </a:lnTo>
                  <a:lnTo>
                    <a:pt x="22267" y="122731"/>
                  </a:lnTo>
                  <a:lnTo>
                    <a:pt x="48128" y="82054"/>
                  </a:lnTo>
                  <a:lnTo>
                    <a:pt x="82054" y="48128"/>
                  </a:lnTo>
                  <a:lnTo>
                    <a:pt x="122731" y="22267"/>
                  </a:lnTo>
                  <a:lnTo>
                    <a:pt x="168843" y="5785"/>
                  </a:lnTo>
                  <a:lnTo>
                    <a:pt x="219074" y="0"/>
                  </a:lnTo>
                  <a:lnTo>
                    <a:pt x="269306" y="5785"/>
                  </a:lnTo>
                  <a:lnTo>
                    <a:pt x="315418" y="22267"/>
                  </a:lnTo>
                  <a:lnTo>
                    <a:pt x="356095" y="48128"/>
                  </a:lnTo>
                  <a:lnTo>
                    <a:pt x="390021" y="82054"/>
                  </a:lnTo>
                  <a:lnTo>
                    <a:pt x="415882" y="122731"/>
                  </a:lnTo>
                  <a:lnTo>
                    <a:pt x="432364" y="168843"/>
                  </a:lnTo>
                  <a:lnTo>
                    <a:pt x="438149" y="219074"/>
                  </a:lnTo>
                  <a:lnTo>
                    <a:pt x="432364" y="269306"/>
                  </a:lnTo>
                  <a:lnTo>
                    <a:pt x="415882" y="315418"/>
                  </a:lnTo>
                  <a:lnTo>
                    <a:pt x="390021" y="356095"/>
                  </a:lnTo>
                  <a:lnTo>
                    <a:pt x="356095" y="390021"/>
                  </a:lnTo>
                  <a:lnTo>
                    <a:pt x="315418" y="415882"/>
                  </a:lnTo>
                  <a:lnTo>
                    <a:pt x="269306" y="432364"/>
                  </a:lnTo>
                  <a:lnTo>
                    <a:pt x="219074" y="438149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71481" y="9338353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185737" y="371474"/>
                  </a:moveTo>
                  <a:lnTo>
                    <a:pt x="136361" y="364840"/>
                  </a:lnTo>
                  <a:lnTo>
                    <a:pt x="91992" y="346116"/>
                  </a:lnTo>
                  <a:lnTo>
                    <a:pt x="54401" y="317073"/>
                  </a:lnTo>
                  <a:lnTo>
                    <a:pt x="25358" y="279482"/>
                  </a:lnTo>
                  <a:lnTo>
                    <a:pt x="6634" y="235113"/>
                  </a:lnTo>
                  <a:lnTo>
                    <a:pt x="0" y="185737"/>
                  </a:lnTo>
                  <a:lnTo>
                    <a:pt x="6634" y="136361"/>
                  </a:lnTo>
                  <a:lnTo>
                    <a:pt x="25358" y="91992"/>
                  </a:lnTo>
                  <a:lnTo>
                    <a:pt x="54401" y="54401"/>
                  </a:lnTo>
                  <a:lnTo>
                    <a:pt x="91992" y="25358"/>
                  </a:lnTo>
                  <a:lnTo>
                    <a:pt x="136361" y="6634"/>
                  </a:lnTo>
                  <a:lnTo>
                    <a:pt x="185737" y="0"/>
                  </a:lnTo>
                  <a:lnTo>
                    <a:pt x="235113" y="6634"/>
                  </a:lnTo>
                  <a:lnTo>
                    <a:pt x="279482" y="25358"/>
                  </a:lnTo>
                  <a:lnTo>
                    <a:pt x="317073" y="54401"/>
                  </a:lnTo>
                  <a:lnTo>
                    <a:pt x="346116" y="91992"/>
                  </a:lnTo>
                  <a:lnTo>
                    <a:pt x="364840" y="136361"/>
                  </a:lnTo>
                  <a:lnTo>
                    <a:pt x="371474" y="185737"/>
                  </a:lnTo>
                  <a:lnTo>
                    <a:pt x="364840" y="235113"/>
                  </a:lnTo>
                  <a:lnTo>
                    <a:pt x="346116" y="279482"/>
                  </a:lnTo>
                  <a:lnTo>
                    <a:pt x="317073" y="317073"/>
                  </a:lnTo>
                  <a:lnTo>
                    <a:pt x="279482" y="346116"/>
                  </a:lnTo>
                  <a:lnTo>
                    <a:pt x="235113" y="364840"/>
                  </a:lnTo>
                  <a:lnTo>
                    <a:pt x="185737" y="371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11175" y="9378048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147637" y="295275"/>
                  </a:moveTo>
                  <a:lnTo>
                    <a:pt x="100972" y="287748"/>
                  </a:lnTo>
                  <a:lnTo>
                    <a:pt x="60444" y="266789"/>
                  </a:lnTo>
                  <a:lnTo>
                    <a:pt x="28485" y="234830"/>
                  </a:lnTo>
                  <a:lnTo>
                    <a:pt x="7526" y="194302"/>
                  </a:lnTo>
                  <a:lnTo>
                    <a:pt x="0" y="147637"/>
                  </a:lnTo>
                  <a:lnTo>
                    <a:pt x="7526" y="100972"/>
                  </a:lnTo>
                  <a:lnTo>
                    <a:pt x="28485" y="60444"/>
                  </a:lnTo>
                  <a:lnTo>
                    <a:pt x="60444" y="28485"/>
                  </a:lnTo>
                  <a:lnTo>
                    <a:pt x="100972" y="7526"/>
                  </a:lnTo>
                  <a:lnTo>
                    <a:pt x="147637" y="0"/>
                  </a:lnTo>
                  <a:lnTo>
                    <a:pt x="194302" y="7526"/>
                  </a:lnTo>
                  <a:lnTo>
                    <a:pt x="234830" y="28485"/>
                  </a:lnTo>
                  <a:lnTo>
                    <a:pt x="266789" y="60444"/>
                  </a:lnTo>
                  <a:lnTo>
                    <a:pt x="287748" y="100972"/>
                  </a:lnTo>
                  <a:lnTo>
                    <a:pt x="295275" y="147637"/>
                  </a:lnTo>
                  <a:lnTo>
                    <a:pt x="287748" y="194302"/>
                  </a:lnTo>
                  <a:lnTo>
                    <a:pt x="266789" y="234830"/>
                  </a:lnTo>
                  <a:lnTo>
                    <a:pt x="234830" y="266789"/>
                  </a:lnTo>
                  <a:lnTo>
                    <a:pt x="194302" y="287748"/>
                  </a:lnTo>
                  <a:lnTo>
                    <a:pt x="147637" y="295275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6000" y="320675"/>
            <a:ext cx="8361045" cy="135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700" spc="50" dirty="0"/>
              <a:t>CONCLUSIONS</a:t>
            </a:r>
            <a:endParaRPr sz="8700"/>
          </a:p>
        </p:txBody>
      </p:sp>
      <p:grpSp>
        <p:nvGrpSpPr>
          <p:cNvPr id="13" name="object 13"/>
          <p:cNvGrpSpPr/>
          <p:nvPr/>
        </p:nvGrpSpPr>
        <p:grpSpPr>
          <a:xfrm>
            <a:off x="1240225" y="1691451"/>
            <a:ext cx="14840585" cy="7324725"/>
            <a:chOff x="1240225" y="1691451"/>
            <a:chExt cx="14840585" cy="7324725"/>
          </a:xfrm>
        </p:grpSpPr>
        <p:sp>
          <p:nvSpPr>
            <p:cNvPr id="14" name="object 14"/>
            <p:cNvSpPr/>
            <p:nvPr/>
          </p:nvSpPr>
          <p:spPr>
            <a:xfrm>
              <a:off x="1240227" y="1705738"/>
              <a:ext cx="14812010" cy="0"/>
            </a:xfrm>
            <a:custGeom>
              <a:avLst/>
              <a:gdLst/>
              <a:ahLst/>
              <a:cxnLst/>
              <a:rect l="l" t="t" r="r" b="b"/>
              <a:pathLst>
                <a:path w="14812010">
                  <a:moveTo>
                    <a:pt x="0" y="0"/>
                  </a:moveTo>
                  <a:lnTo>
                    <a:pt x="14811485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68802" y="8910956"/>
              <a:ext cx="14812010" cy="0"/>
            </a:xfrm>
            <a:custGeom>
              <a:avLst/>
              <a:gdLst/>
              <a:ahLst/>
              <a:cxnLst/>
              <a:rect l="l" t="t" r="r" b="b"/>
              <a:pathLst>
                <a:path w="14812010">
                  <a:moveTo>
                    <a:pt x="0" y="0"/>
                  </a:moveTo>
                  <a:lnTo>
                    <a:pt x="14811485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54512" y="1720027"/>
              <a:ext cx="0" cy="7296150"/>
            </a:xfrm>
            <a:custGeom>
              <a:avLst/>
              <a:gdLst/>
              <a:ahLst/>
              <a:cxnLst/>
              <a:rect l="l" t="t" r="r" b="b"/>
              <a:pathLst>
                <a:path h="7296150">
                  <a:moveTo>
                    <a:pt x="0" y="0"/>
                  </a:moveTo>
                  <a:lnTo>
                    <a:pt x="0" y="7296153"/>
                  </a:lnTo>
                </a:path>
              </a:pathLst>
            </a:custGeom>
            <a:ln w="2855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061533" y="1691452"/>
              <a:ext cx="0" cy="7286625"/>
            </a:xfrm>
            <a:custGeom>
              <a:avLst/>
              <a:gdLst/>
              <a:ahLst/>
              <a:cxnLst/>
              <a:rect l="l" t="t" r="r" b="b"/>
              <a:pathLst>
                <a:path h="7286625">
                  <a:moveTo>
                    <a:pt x="0" y="0"/>
                  </a:moveTo>
                  <a:lnTo>
                    <a:pt x="0" y="7286628"/>
                  </a:lnTo>
                </a:path>
              </a:pathLst>
            </a:custGeom>
            <a:ln w="2857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56102" y="1808835"/>
            <a:ext cx="14805025" cy="7073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0">
              <a:lnSpc>
                <a:spcPct val="115599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FFFFFF"/>
                </a:solidFill>
                <a:latin typeface="Roboto"/>
                <a:cs typeface="Roboto"/>
              </a:rPr>
              <a:t>this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project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report,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have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used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learning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algorithms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predict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Used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car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prices.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have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mentioned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Roboto"/>
                <a:cs typeface="Roboto"/>
              </a:rPr>
              <a:t>step-by- </a:t>
            </a:r>
            <a:r>
              <a:rPr sz="2000" spc="-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step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procedure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analyze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dataset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find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correlation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between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features.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Roboto"/>
                <a:cs typeface="Roboto"/>
              </a:rPr>
              <a:t>Hence,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we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calculated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performance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2000" spc="-484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each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model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using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Roboto"/>
                <a:cs typeface="Roboto"/>
              </a:rPr>
              <a:t>different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performance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metrics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compared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them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based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FFFFFF"/>
                </a:solidFill>
                <a:latin typeface="Roboto"/>
                <a:cs typeface="Roboto"/>
              </a:rPr>
              <a:t>on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these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metrics.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Then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we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have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also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saved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 data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Roboto"/>
                <a:cs typeface="Roboto"/>
              </a:rPr>
              <a:t>frame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predicted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prices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Actual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Price.</a:t>
            </a:r>
            <a:endParaRPr sz="20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Roboto"/>
              <a:cs typeface="Roboto"/>
            </a:endParaRPr>
          </a:p>
          <a:p>
            <a:pPr marL="12700" marR="86995">
              <a:lnSpc>
                <a:spcPct val="115599"/>
              </a:lnSpc>
            </a:pPr>
            <a:r>
              <a:rPr sz="2000" spc="-25" dirty="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have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observed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FFFFFF"/>
                </a:solidFill>
                <a:latin typeface="Roboto"/>
                <a:cs typeface="Roboto"/>
              </a:rPr>
              <a:t>that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certain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features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like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Max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power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BHP,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FFFFFF"/>
                </a:solidFill>
                <a:latin typeface="Roboto"/>
                <a:cs typeface="Roboto"/>
              </a:rPr>
              <a:t>Year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Vehicle,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etc.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contribute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most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Price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Car. </a:t>
            </a:r>
            <a:r>
              <a:rPr sz="2000" spc="-4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Also,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conditions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like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Kilometers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driven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negatively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Roboto"/>
                <a:cs typeface="Roboto"/>
              </a:rPr>
              <a:t>affect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price.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Roboto"/>
                <a:cs typeface="Roboto"/>
              </a:rPr>
              <a:t>As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years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passed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value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decreased.</a:t>
            </a:r>
            <a:endParaRPr sz="20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Roboto"/>
              <a:cs typeface="Roboto"/>
            </a:endParaRPr>
          </a:p>
          <a:p>
            <a:pPr marL="12700" marR="5080">
              <a:lnSpc>
                <a:spcPct val="115599"/>
              </a:lnSpc>
            </a:pP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Improvement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computing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technology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FFFFFF"/>
                </a:solidFill>
                <a:latin typeface="Roboto"/>
                <a:cs typeface="Roboto"/>
              </a:rPr>
              <a:t>has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made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Roboto"/>
                <a:cs typeface="Roboto"/>
              </a:rPr>
              <a:t>it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possible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examine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social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information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FFFFFF"/>
                </a:solidFill>
                <a:latin typeface="Roboto"/>
                <a:cs typeface="Roboto"/>
              </a:rPr>
              <a:t>that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cannot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previously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be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captured, </a:t>
            </a:r>
            <a:r>
              <a:rPr sz="2000" spc="-4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processed,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analyzed.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power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visualization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FFFFFF"/>
                </a:solidFill>
                <a:latin typeface="Roboto"/>
                <a:cs typeface="Roboto"/>
              </a:rPr>
              <a:t>has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helped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Roboto"/>
                <a:cs typeface="Roboto"/>
              </a:rPr>
              <a:t>us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understanding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Roboto"/>
                <a:cs typeface="Roboto"/>
              </a:rPr>
              <a:t>by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graphical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representation.</a:t>
            </a:r>
            <a:endParaRPr sz="2000">
              <a:latin typeface="Roboto"/>
              <a:cs typeface="Roboto"/>
            </a:endParaRPr>
          </a:p>
          <a:p>
            <a:pPr marL="12700" marR="14604">
              <a:lnSpc>
                <a:spcPct val="115599"/>
              </a:lnSpc>
            </a:pPr>
            <a:r>
              <a:rPr sz="2000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cleaning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FFFFFF"/>
                </a:solidFill>
                <a:latin typeface="Roboto"/>
                <a:cs typeface="Roboto"/>
              </a:rPr>
              <a:t>is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one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most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important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steps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remove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missing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values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replace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them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respective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mean,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median </a:t>
            </a:r>
            <a:r>
              <a:rPr sz="2000" spc="-4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or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mode.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This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FFFFFF"/>
                </a:solidFill>
                <a:latin typeface="Roboto"/>
                <a:cs typeface="Roboto"/>
              </a:rPr>
              <a:t>study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FFFFFF"/>
                </a:solidFill>
                <a:latin typeface="Roboto"/>
                <a:cs typeface="Roboto"/>
              </a:rPr>
              <a:t>is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Roboto"/>
                <a:cs typeface="Roboto"/>
              </a:rPr>
              <a:t>an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exploratory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attempt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use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seven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learning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algorithms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estimating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Car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prices,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then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compare</a:t>
            </a:r>
            <a:r>
              <a:rPr sz="2000" spc="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their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results.</a:t>
            </a:r>
            <a:endParaRPr sz="20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Roboto"/>
              <a:cs typeface="Roboto"/>
            </a:endParaRPr>
          </a:p>
          <a:p>
            <a:pPr marL="12700" marR="13335">
              <a:lnSpc>
                <a:spcPct val="115599"/>
              </a:lnSpc>
            </a:pP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was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collected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Roboto"/>
                <a:cs typeface="Roboto"/>
              </a:rPr>
              <a:t>from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website,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found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FFFFFF"/>
                </a:solidFill>
                <a:latin typeface="Roboto"/>
                <a:cs typeface="Roboto"/>
              </a:rPr>
              <a:t>that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FFFFFF"/>
                </a:solidFill>
                <a:latin typeface="Roboto"/>
                <a:cs typeface="Roboto"/>
              </a:rPr>
              <a:t>many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ads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are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posted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Roboto"/>
                <a:cs typeface="Roboto"/>
              </a:rPr>
              <a:t>different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cities.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This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causes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duplication </a:t>
            </a:r>
            <a:r>
              <a:rPr sz="2000" spc="-484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data.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MSE,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Roboto"/>
                <a:cs typeface="Roboto"/>
              </a:rPr>
              <a:t>MAE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RMSE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FFFFFF"/>
                </a:solidFill>
                <a:latin typeface="Roboto"/>
                <a:cs typeface="Roboto"/>
              </a:rPr>
              <a:t>is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Roboto"/>
                <a:cs typeface="Roboto"/>
              </a:rPr>
              <a:t>very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FFFFFF"/>
                </a:solidFill>
                <a:latin typeface="Roboto"/>
                <a:cs typeface="Roboto"/>
              </a:rPr>
              <a:t>high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for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dataset.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There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was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lot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skewness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present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dataset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which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will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 again</a:t>
            </a:r>
            <a:r>
              <a:rPr sz="2000" spc="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Roboto"/>
                <a:cs typeface="Roboto"/>
              </a:rPr>
              <a:t>affect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model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FFFFFF"/>
                </a:solidFill>
                <a:latin typeface="Roboto"/>
                <a:cs typeface="Roboto"/>
              </a:rPr>
              <a:t>as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we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must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transform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it.</a:t>
            </a:r>
            <a:endParaRPr sz="20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Roboto"/>
              <a:cs typeface="Roboto"/>
            </a:endParaRPr>
          </a:p>
          <a:p>
            <a:pPr marL="12700" marR="566420">
              <a:lnSpc>
                <a:spcPct val="115599"/>
              </a:lnSpc>
            </a:pP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Even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after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all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these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Limitations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drawbacks,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Roboto"/>
                <a:cs typeface="Roboto"/>
              </a:rPr>
              <a:t>my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model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tends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perform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well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Roboto"/>
                <a:cs typeface="Roboto"/>
              </a:rPr>
              <a:t>an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accuracy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98.98%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Random </a:t>
            </a:r>
            <a:r>
              <a:rPr sz="2000" spc="-4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Forest</a:t>
            </a:r>
            <a:r>
              <a:rPr sz="2000" spc="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model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Roboto"/>
                <a:cs typeface="Roboto"/>
              </a:rPr>
              <a:t>CV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Score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97.05%.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0227" y="1691475"/>
            <a:ext cx="14839950" cy="7229475"/>
          </a:xfrm>
          <a:custGeom>
            <a:avLst/>
            <a:gdLst/>
            <a:ahLst/>
            <a:cxnLst/>
            <a:rect l="l" t="t" r="r" b="b"/>
            <a:pathLst>
              <a:path w="14839950" h="7229475">
                <a:moveTo>
                  <a:pt x="14839949" y="7229424"/>
                </a:moveTo>
                <a:lnTo>
                  <a:pt x="0" y="7229424"/>
                </a:lnTo>
                <a:lnTo>
                  <a:pt x="0" y="0"/>
                </a:lnTo>
                <a:lnTo>
                  <a:pt x="14839949" y="0"/>
                </a:lnTo>
                <a:lnTo>
                  <a:pt x="14839949" y="7229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295797" y="9258301"/>
            <a:ext cx="2696210" cy="533400"/>
            <a:chOff x="7295797" y="9258301"/>
            <a:chExt cx="2696210" cy="533400"/>
          </a:xfrm>
        </p:grpSpPr>
        <p:sp>
          <p:nvSpPr>
            <p:cNvPr id="4" name="object 4"/>
            <p:cNvSpPr/>
            <p:nvPr/>
          </p:nvSpPr>
          <p:spPr>
            <a:xfrm>
              <a:off x="7331512" y="9548712"/>
              <a:ext cx="2624455" cy="0"/>
            </a:xfrm>
            <a:custGeom>
              <a:avLst/>
              <a:gdLst/>
              <a:ahLst/>
              <a:cxnLst/>
              <a:rect l="l" t="t" r="r" b="b"/>
              <a:pathLst>
                <a:path w="2624454">
                  <a:moveTo>
                    <a:pt x="0" y="0"/>
                  </a:moveTo>
                  <a:lnTo>
                    <a:pt x="2624154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95797" y="9453462"/>
              <a:ext cx="47625" cy="190500"/>
            </a:xfrm>
            <a:custGeom>
              <a:avLst/>
              <a:gdLst/>
              <a:ahLst/>
              <a:cxnLst/>
              <a:rect l="l" t="t" r="r" b="b"/>
              <a:pathLst>
                <a:path w="47625" h="190500">
                  <a:moveTo>
                    <a:pt x="26967" y="190499"/>
                  </a:moveTo>
                  <a:lnTo>
                    <a:pt x="20652" y="190499"/>
                  </a:lnTo>
                  <a:lnTo>
                    <a:pt x="17615" y="189895"/>
                  </a:lnTo>
                  <a:lnTo>
                    <a:pt x="0" y="169845"/>
                  </a:lnTo>
                  <a:lnTo>
                    <a:pt x="0" y="20654"/>
                  </a:lnTo>
                  <a:lnTo>
                    <a:pt x="23809" y="0"/>
                  </a:lnTo>
                  <a:lnTo>
                    <a:pt x="26967" y="0"/>
                  </a:lnTo>
                  <a:lnTo>
                    <a:pt x="47619" y="20654"/>
                  </a:lnTo>
                  <a:lnTo>
                    <a:pt x="47619" y="169845"/>
                  </a:lnTo>
                  <a:lnTo>
                    <a:pt x="26967" y="190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91424" y="9258312"/>
              <a:ext cx="1600200" cy="533400"/>
            </a:xfrm>
            <a:custGeom>
              <a:avLst/>
              <a:gdLst/>
              <a:ahLst/>
              <a:cxnLst/>
              <a:rect l="l" t="t" r="r" b="b"/>
              <a:pathLst>
                <a:path w="1600200" h="533400">
                  <a:moveTo>
                    <a:pt x="533400" y="266700"/>
                  </a:moveTo>
                  <a:lnTo>
                    <a:pt x="529094" y="218757"/>
                  </a:lnTo>
                  <a:lnTo>
                    <a:pt x="516712" y="173634"/>
                  </a:lnTo>
                  <a:lnTo>
                    <a:pt x="496989" y="132092"/>
                  </a:lnTo>
                  <a:lnTo>
                    <a:pt x="470674" y="94869"/>
                  </a:lnTo>
                  <a:lnTo>
                    <a:pt x="438531" y="62725"/>
                  </a:lnTo>
                  <a:lnTo>
                    <a:pt x="401307" y="36410"/>
                  </a:lnTo>
                  <a:lnTo>
                    <a:pt x="359752" y="16675"/>
                  </a:lnTo>
                  <a:lnTo>
                    <a:pt x="314642" y="4292"/>
                  </a:lnTo>
                  <a:lnTo>
                    <a:pt x="266700" y="0"/>
                  </a:lnTo>
                  <a:lnTo>
                    <a:pt x="218757" y="4292"/>
                  </a:lnTo>
                  <a:lnTo>
                    <a:pt x="173634" y="16675"/>
                  </a:lnTo>
                  <a:lnTo>
                    <a:pt x="132092" y="36410"/>
                  </a:lnTo>
                  <a:lnTo>
                    <a:pt x="94869" y="62725"/>
                  </a:lnTo>
                  <a:lnTo>
                    <a:pt x="62725" y="94869"/>
                  </a:lnTo>
                  <a:lnTo>
                    <a:pt x="36410" y="132092"/>
                  </a:lnTo>
                  <a:lnTo>
                    <a:pt x="16687" y="173634"/>
                  </a:lnTo>
                  <a:lnTo>
                    <a:pt x="4292" y="218757"/>
                  </a:lnTo>
                  <a:lnTo>
                    <a:pt x="0" y="266700"/>
                  </a:lnTo>
                  <a:lnTo>
                    <a:pt x="4292" y="314629"/>
                  </a:lnTo>
                  <a:lnTo>
                    <a:pt x="16687" y="359752"/>
                  </a:lnTo>
                  <a:lnTo>
                    <a:pt x="36410" y="401307"/>
                  </a:lnTo>
                  <a:lnTo>
                    <a:pt x="62725" y="438531"/>
                  </a:lnTo>
                  <a:lnTo>
                    <a:pt x="94869" y="470674"/>
                  </a:lnTo>
                  <a:lnTo>
                    <a:pt x="132092" y="496976"/>
                  </a:lnTo>
                  <a:lnTo>
                    <a:pt x="173634" y="516712"/>
                  </a:lnTo>
                  <a:lnTo>
                    <a:pt x="218757" y="529094"/>
                  </a:lnTo>
                  <a:lnTo>
                    <a:pt x="266700" y="533400"/>
                  </a:lnTo>
                  <a:lnTo>
                    <a:pt x="314642" y="529094"/>
                  </a:lnTo>
                  <a:lnTo>
                    <a:pt x="359752" y="516712"/>
                  </a:lnTo>
                  <a:lnTo>
                    <a:pt x="401307" y="496976"/>
                  </a:lnTo>
                  <a:lnTo>
                    <a:pt x="438531" y="470674"/>
                  </a:lnTo>
                  <a:lnTo>
                    <a:pt x="470674" y="438531"/>
                  </a:lnTo>
                  <a:lnTo>
                    <a:pt x="496989" y="401307"/>
                  </a:lnTo>
                  <a:lnTo>
                    <a:pt x="516712" y="359752"/>
                  </a:lnTo>
                  <a:lnTo>
                    <a:pt x="529094" y="314629"/>
                  </a:lnTo>
                  <a:lnTo>
                    <a:pt x="533400" y="266700"/>
                  </a:lnTo>
                  <a:close/>
                </a:path>
                <a:path w="1600200" h="533400">
                  <a:moveTo>
                    <a:pt x="1599946" y="215811"/>
                  </a:moveTo>
                  <a:lnTo>
                    <a:pt x="1579295" y="195160"/>
                  </a:lnTo>
                  <a:lnTo>
                    <a:pt x="1576146" y="195160"/>
                  </a:lnTo>
                  <a:lnTo>
                    <a:pt x="1572983" y="195160"/>
                  </a:lnTo>
                  <a:lnTo>
                    <a:pt x="1552333" y="215811"/>
                  </a:lnTo>
                  <a:lnTo>
                    <a:pt x="1552333" y="364998"/>
                  </a:lnTo>
                  <a:lnTo>
                    <a:pt x="1572983" y="385660"/>
                  </a:lnTo>
                  <a:lnTo>
                    <a:pt x="1579295" y="385660"/>
                  </a:lnTo>
                  <a:lnTo>
                    <a:pt x="1599946" y="364998"/>
                  </a:lnTo>
                  <a:lnTo>
                    <a:pt x="1599946" y="2158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37450" y="9304325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219074" y="438149"/>
                  </a:moveTo>
                  <a:lnTo>
                    <a:pt x="168843" y="432364"/>
                  </a:lnTo>
                  <a:lnTo>
                    <a:pt x="122731" y="415882"/>
                  </a:lnTo>
                  <a:lnTo>
                    <a:pt x="82054" y="390021"/>
                  </a:lnTo>
                  <a:lnTo>
                    <a:pt x="48128" y="356095"/>
                  </a:lnTo>
                  <a:lnTo>
                    <a:pt x="22267" y="315418"/>
                  </a:lnTo>
                  <a:lnTo>
                    <a:pt x="5785" y="269306"/>
                  </a:lnTo>
                  <a:lnTo>
                    <a:pt x="0" y="219074"/>
                  </a:lnTo>
                  <a:lnTo>
                    <a:pt x="5785" y="168843"/>
                  </a:lnTo>
                  <a:lnTo>
                    <a:pt x="22267" y="122731"/>
                  </a:lnTo>
                  <a:lnTo>
                    <a:pt x="48128" y="82054"/>
                  </a:lnTo>
                  <a:lnTo>
                    <a:pt x="82054" y="48128"/>
                  </a:lnTo>
                  <a:lnTo>
                    <a:pt x="122731" y="22267"/>
                  </a:lnTo>
                  <a:lnTo>
                    <a:pt x="168843" y="5785"/>
                  </a:lnTo>
                  <a:lnTo>
                    <a:pt x="219074" y="0"/>
                  </a:lnTo>
                  <a:lnTo>
                    <a:pt x="269306" y="5785"/>
                  </a:lnTo>
                  <a:lnTo>
                    <a:pt x="315418" y="22267"/>
                  </a:lnTo>
                  <a:lnTo>
                    <a:pt x="356095" y="48128"/>
                  </a:lnTo>
                  <a:lnTo>
                    <a:pt x="390021" y="82054"/>
                  </a:lnTo>
                  <a:lnTo>
                    <a:pt x="415882" y="122731"/>
                  </a:lnTo>
                  <a:lnTo>
                    <a:pt x="432364" y="168843"/>
                  </a:lnTo>
                  <a:lnTo>
                    <a:pt x="438149" y="219074"/>
                  </a:lnTo>
                  <a:lnTo>
                    <a:pt x="432364" y="269306"/>
                  </a:lnTo>
                  <a:lnTo>
                    <a:pt x="415882" y="315418"/>
                  </a:lnTo>
                  <a:lnTo>
                    <a:pt x="390021" y="356095"/>
                  </a:lnTo>
                  <a:lnTo>
                    <a:pt x="356095" y="390021"/>
                  </a:lnTo>
                  <a:lnTo>
                    <a:pt x="315418" y="415882"/>
                  </a:lnTo>
                  <a:lnTo>
                    <a:pt x="269306" y="432364"/>
                  </a:lnTo>
                  <a:lnTo>
                    <a:pt x="219074" y="438149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71481" y="9338356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185737" y="371474"/>
                  </a:moveTo>
                  <a:lnTo>
                    <a:pt x="136361" y="364840"/>
                  </a:lnTo>
                  <a:lnTo>
                    <a:pt x="91992" y="346116"/>
                  </a:lnTo>
                  <a:lnTo>
                    <a:pt x="54401" y="317073"/>
                  </a:lnTo>
                  <a:lnTo>
                    <a:pt x="25358" y="279482"/>
                  </a:lnTo>
                  <a:lnTo>
                    <a:pt x="6634" y="235113"/>
                  </a:lnTo>
                  <a:lnTo>
                    <a:pt x="0" y="185737"/>
                  </a:lnTo>
                  <a:lnTo>
                    <a:pt x="6634" y="136361"/>
                  </a:lnTo>
                  <a:lnTo>
                    <a:pt x="25358" y="91992"/>
                  </a:lnTo>
                  <a:lnTo>
                    <a:pt x="54401" y="54401"/>
                  </a:lnTo>
                  <a:lnTo>
                    <a:pt x="91992" y="25358"/>
                  </a:lnTo>
                  <a:lnTo>
                    <a:pt x="136361" y="6634"/>
                  </a:lnTo>
                  <a:lnTo>
                    <a:pt x="185737" y="0"/>
                  </a:lnTo>
                  <a:lnTo>
                    <a:pt x="235113" y="6634"/>
                  </a:lnTo>
                  <a:lnTo>
                    <a:pt x="279482" y="25358"/>
                  </a:lnTo>
                  <a:lnTo>
                    <a:pt x="317073" y="54401"/>
                  </a:lnTo>
                  <a:lnTo>
                    <a:pt x="346116" y="91992"/>
                  </a:lnTo>
                  <a:lnTo>
                    <a:pt x="364840" y="136361"/>
                  </a:lnTo>
                  <a:lnTo>
                    <a:pt x="371474" y="185737"/>
                  </a:lnTo>
                  <a:lnTo>
                    <a:pt x="364840" y="235113"/>
                  </a:lnTo>
                  <a:lnTo>
                    <a:pt x="346116" y="279482"/>
                  </a:lnTo>
                  <a:lnTo>
                    <a:pt x="317073" y="317073"/>
                  </a:lnTo>
                  <a:lnTo>
                    <a:pt x="279482" y="346116"/>
                  </a:lnTo>
                  <a:lnTo>
                    <a:pt x="235113" y="364840"/>
                  </a:lnTo>
                  <a:lnTo>
                    <a:pt x="185737" y="371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11175" y="9378048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147637" y="295275"/>
                  </a:moveTo>
                  <a:lnTo>
                    <a:pt x="100972" y="287748"/>
                  </a:lnTo>
                  <a:lnTo>
                    <a:pt x="60444" y="266789"/>
                  </a:lnTo>
                  <a:lnTo>
                    <a:pt x="28485" y="234830"/>
                  </a:lnTo>
                  <a:lnTo>
                    <a:pt x="7526" y="194302"/>
                  </a:lnTo>
                  <a:lnTo>
                    <a:pt x="0" y="147637"/>
                  </a:lnTo>
                  <a:lnTo>
                    <a:pt x="7526" y="100972"/>
                  </a:lnTo>
                  <a:lnTo>
                    <a:pt x="28485" y="60444"/>
                  </a:lnTo>
                  <a:lnTo>
                    <a:pt x="60444" y="28485"/>
                  </a:lnTo>
                  <a:lnTo>
                    <a:pt x="100972" y="7526"/>
                  </a:lnTo>
                  <a:lnTo>
                    <a:pt x="147637" y="0"/>
                  </a:lnTo>
                  <a:lnTo>
                    <a:pt x="194302" y="7526"/>
                  </a:lnTo>
                  <a:lnTo>
                    <a:pt x="234830" y="28485"/>
                  </a:lnTo>
                  <a:lnTo>
                    <a:pt x="266789" y="60444"/>
                  </a:lnTo>
                  <a:lnTo>
                    <a:pt x="287748" y="100972"/>
                  </a:lnTo>
                  <a:lnTo>
                    <a:pt x="295275" y="147637"/>
                  </a:lnTo>
                  <a:lnTo>
                    <a:pt x="287748" y="194302"/>
                  </a:lnTo>
                  <a:lnTo>
                    <a:pt x="266789" y="234830"/>
                  </a:lnTo>
                  <a:lnTo>
                    <a:pt x="234830" y="266789"/>
                  </a:lnTo>
                  <a:lnTo>
                    <a:pt x="194302" y="287748"/>
                  </a:lnTo>
                  <a:lnTo>
                    <a:pt x="147637" y="295275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240227" y="1705738"/>
            <a:ext cx="14812010" cy="0"/>
          </a:xfrm>
          <a:custGeom>
            <a:avLst/>
            <a:gdLst/>
            <a:ahLst/>
            <a:cxnLst/>
            <a:rect l="l" t="t" r="r" b="b"/>
            <a:pathLst>
              <a:path w="14812010">
                <a:moveTo>
                  <a:pt x="0" y="0"/>
                </a:moveTo>
                <a:lnTo>
                  <a:pt x="14811485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240225" y="1691451"/>
            <a:ext cx="14840585" cy="7324725"/>
            <a:chOff x="1240225" y="1691451"/>
            <a:chExt cx="14840585" cy="7324725"/>
          </a:xfrm>
        </p:grpSpPr>
        <p:sp>
          <p:nvSpPr>
            <p:cNvPr id="12" name="object 12"/>
            <p:cNvSpPr/>
            <p:nvPr/>
          </p:nvSpPr>
          <p:spPr>
            <a:xfrm>
              <a:off x="1268802" y="8910957"/>
              <a:ext cx="14812010" cy="0"/>
            </a:xfrm>
            <a:custGeom>
              <a:avLst/>
              <a:gdLst/>
              <a:ahLst/>
              <a:cxnLst/>
              <a:rect l="l" t="t" r="r" b="b"/>
              <a:pathLst>
                <a:path w="14812010">
                  <a:moveTo>
                    <a:pt x="0" y="0"/>
                  </a:moveTo>
                  <a:lnTo>
                    <a:pt x="14811485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54512" y="1720026"/>
              <a:ext cx="0" cy="7296150"/>
            </a:xfrm>
            <a:custGeom>
              <a:avLst/>
              <a:gdLst/>
              <a:ahLst/>
              <a:cxnLst/>
              <a:rect l="l" t="t" r="r" b="b"/>
              <a:pathLst>
                <a:path h="7296150">
                  <a:moveTo>
                    <a:pt x="0" y="0"/>
                  </a:moveTo>
                  <a:lnTo>
                    <a:pt x="0" y="7296153"/>
                  </a:lnTo>
                </a:path>
              </a:pathLst>
            </a:custGeom>
            <a:ln w="2855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061533" y="1691451"/>
              <a:ext cx="0" cy="7286625"/>
            </a:xfrm>
            <a:custGeom>
              <a:avLst/>
              <a:gdLst/>
              <a:ahLst/>
              <a:cxnLst/>
              <a:rect l="l" t="t" r="r" b="b"/>
              <a:pathLst>
                <a:path h="7286625">
                  <a:moveTo>
                    <a:pt x="0" y="0"/>
                  </a:moveTo>
                  <a:lnTo>
                    <a:pt x="0" y="7286628"/>
                  </a:lnTo>
                </a:path>
              </a:pathLst>
            </a:custGeom>
            <a:ln w="2857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9735" y="2412054"/>
              <a:ext cx="13324866" cy="57911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9505" y="1548250"/>
              <a:ext cx="10287000" cy="722947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6117655" y="6417676"/>
            <a:ext cx="2696210" cy="533400"/>
            <a:chOff x="6117655" y="6417676"/>
            <a:chExt cx="2696210" cy="533400"/>
          </a:xfrm>
        </p:grpSpPr>
        <p:sp>
          <p:nvSpPr>
            <p:cNvPr id="6" name="object 6"/>
            <p:cNvSpPr/>
            <p:nvPr/>
          </p:nvSpPr>
          <p:spPr>
            <a:xfrm>
              <a:off x="6153370" y="6708088"/>
              <a:ext cx="2624455" cy="0"/>
            </a:xfrm>
            <a:custGeom>
              <a:avLst/>
              <a:gdLst/>
              <a:ahLst/>
              <a:cxnLst/>
              <a:rect l="l" t="t" r="r" b="b"/>
              <a:pathLst>
                <a:path w="2624454">
                  <a:moveTo>
                    <a:pt x="0" y="0"/>
                  </a:moveTo>
                  <a:lnTo>
                    <a:pt x="2624154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7655" y="6612838"/>
              <a:ext cx="47625" cy="190500"/>
            </a:xfrm>
            <a:custGeom>
              <a:avLst/>
              <a:gdLst/>
              <a:ahLst/>
              <a:cxnLst/>
              <a:rect l="l" t="t" r="r" b="b"/>
              <a:pathLst>
                <a:path w="47625" h="190500">
                  <a:moveTo>
                    <a:pt x="26967" y="190499"/>
                  </a:moveTo>
                  <a:lnTo>
                    <a:pt x="20652" y="190499"/>
                  </a:lnTo>
                  <a:lnTo>
                    <a:pt x="17615" y="189895"/>
                  </a:lnTo>
                  <a:lnTo>
                    <a:pt x="0" y="169845"/>
                  </a:lnTo>
                  <a:lnTo>
                    <a:pt x="0" y="20654"/>
                  </a:lnTo>
                  <a:lnTo>
                    <a:pt x="23809" y="0"/>
                  </a:lnTo>
                  <a:lnTo>
                    <a:pt x="26967" y="0"/>
                  </a:lnTo>
                  <a:lnTo>
                    <a:pt x="47619" y="20654"/>
                  </a:lnTo>
                  <a:lnTo>
                    <a:pt x="47619" y="169845"/>
                  </a:lnTo>
                  <a:lnTo>
                    <a:pt x="26967" y="190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98995" y="6417677"/>
              <a:ext cx="1614805" cy="533400"/>
            </a:xfrm>
            <a:custGeom>
              <a:avLst/>
              <a:gdLst/>
              <a:ahLst/>
              <a:cxnLst/>
              <a:rect l="l" t="t" r="r" b="b"/>
              <a:pathLst>
                <a:path w="1614804" h="533400">
                  <a:moveTo>
                    <a:pt x="533400" y="266700"/>
                  </a:moveTo>
                  <a:lnTo>
                    <a:pt x="529094" y="218770"/>
                  </a:lnTo>
                  <a:lnTo>
                    <a:pt x="516712" y="173647"/>
                  </a:lnTo>
                  <a:lnTo>
                    <a:pt x="496989" y="132092"/>
                  </a:lnTo>
                  <a:lnTo>
                    <a:pt x="470674" y="94869"/>
                  </a:lnTo>
                  <a:lnTo>
                    <a:pt x="438531" y="62725"/>
                  </a:lnTo>
                  <a:lnTo>
                    <a:pt x="401307" y="36423"/>
                  </a:lnTo>
                  <a:lnTo>
                    <a:pt x="359752" y="16687"/>
                  </a:lnTo>
                  <a:lnTo>
                    <a:pt x="314642" y="4305"/>
                  </a:lnTo>
                  <a:lnTo>
                    <a:pt x="266700" y="0"/>
                  </a:lnTo>
                  <a:lnTo>
                    <a:pt x="218757" y="4305"/>
                  </a:lnTo>
                  <a:lnTo>
                    <a:pt x="173634" y="16687"/>
                  </a:lnTo>
                  <a:lnTo>
                    <a:pt x="132092" y="36423"/>
                  </a:lnTo>
                  <a:lnTo>
                    <a:pt x="94869" y="62725"/>
                  </a:lnTo>
                  <a:lnTo>
                    <a:pt x="62725" y="94869"/>
                  </a:lnTo>
                  <a:lnTo>
                    <a:pt x="36410" y="132092"/>
                  </a:lnTo>
                  <a:lnTo>
                    <a:pt x="16687" y="173647"/>
                  </a:lnTo>
                  <a:lnTo>
                    <a:pt x="4292" y="218770"/>
                  </a:lnTo>
                  <a:lnTo>
                    <a:pt x="0" y="266700"/>
                  </a:lnTo>
                  <a:lnTo>
                    <a:pt x="4292" y="314642"/>
                  </a:lnTo>
                  <a:lnTo>
                    <a:pt x="16687" y="359765"/>
                  </a:lnTo>
                  <a:lnTo>
                    <a:pt x="36410" y="401320"/>
                  </a:lnTo>
                  <a:lnTo>
                    <a:pt x="62725" y="438531"/>
                  </a:lnTo>
                  <a:lnTo>
                    <a:pt x="94869" y="470674"/>
                  </a:lnTo>
                  <a:lnTo>
                    <a:pt x="132092" y="496989"/>
                  </a:lnTo>
                  <a:lnTo>
                    <a:pt x="173634" y="516724"/>
                  </a:lnTo>
                  <a:lnTo>
                    <a:pt x="218757" y="529107"/>
                  </a:lnTo>
                  <a:lnTo>
                    <a:pt x="266700" y="533400"/>
                  </a:lnTo>
                  <a:lnTo>
                    <a:pt x="314642" y="529107"/>
                  </a:lnTo>
                  <a:lnTo>
                    <a:pt x="359752" y="516724"/>
                  </a:lnTo>
                  <a:lnTo>
                    <a:pt x="401307" y="496989"/>
                  </a:lnTo>
                  <a:lnTo>
                    <a:pt x="438531" y="470674"/>
                  </a:lnTo>
                  <a:lnTo>
                    <a:pt x="470674" y="438531"/>
                  </a:lnTo>
                  <a:lnTo>
                    <a:pt x="496989" y="401320"/>
                  </a:lnTo>
                  <a:lnTo>
                    <a:pt x="516712" y="359765"/>
                  </a:lnTo>
                  <a:lnTo>
                    <a:pt x="529094" y="314642"/>
                  </a:lnTo>
                  <a:lnTo>
                    <a:pt x="533400" y="266700"/>
                  </a:lnTo>
                  <a:close/>
                </a:path>
                <a:path w="1614804" h="533400">
                  <a:moveTo>
                    <a:pt x="1614233" y="215823"/>
                  </a:moveTo>
                  <a:lnTo>
                    <a:pt x="1593583" y="195160"/>
                  </a:lnTo>
                  <a:lnTo>
                    <a:pt x="1590433" y="195160"/>
                  </a:lnTo>
                  <a:lnTo>
                    <a:pt x="1587271" y="195160"/>
                  </a:lnTo>
                  <a:lnTo>
                    <a:pt x="1566621" y="215823"/>
                  </a:lnTo>
                  <a:lnTo>
                    <a:pt x="1566621" y="365010"/>
                  </a:lnTo>
                  <a:lnTo>
                    <a:pt x="1587271" y="385660"/>
                  </a:lnTo>
                  <a:lnTo>
                    <a:pt x="1593583" y="385660"/>
                  </a:lnTo>
                  <a:lnTo>
                    <a:pt x="1614233" y="365010"/>
                  </a:lnTo>
                  <a:lnTo>
                    <a:pt x="1614233" y="215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45022" y="6463700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219074" y="438149"/>
                  </a:moveTo>
                  <a:lnTo>
                    <a:pt x="168843" y="432364"/>
                  </a:lnTo>
                  <a:lnTo>
                    <a:pt x="122731" y="415882"/>
                  </a:lnTo>
                  <a:lnTo>
                    <a:pt x="82054" y="390021"/>
                  </a:lnTo>
                  <a:lnTo>
                    <a:pt x="48128" y="356095"/>
                  </a:lnTo>
                  <a:lnTo>
                    <a:pt x="22267" y="315418"/>
                  </a:lnTo>
                  <a:lnTo>
                    <a:pt x="5785" y="269306"/>
                  </a:lnTo>
                  <a:lnTo>
                    <a:pt x="0" y="219074"/>
                  </a:lnTo>
                  <a:lnTo>
                    <a:pt x="5785" y="168843"/>
                  </a:lnTo>
                  <a:lnTo>
                    <a:pt x="22267" y="122731"/>
                  </a:lnTo>
                  <a:lnTo>
                    <a:pt x="48128" y="82054"/>
                  </a:lnTo>
                  <a:lnTo>
                    <a:pt x="82054" y="48128"/>
                  </a:lnTo>
                  <a:lnTo>
                    <a:pt x="122731" y="22267"/>
                  </a:lnTo>
                  <a:lnTo>
                    <a:pt x="168843" y="5785"/>
                  </a:lnTo>
                  <a:lnTo>
                    <a:pt x="219074" y="0"/>
                  </a:lnTo>
                  <a:lnTo>
                    <a:pt x="269306" y="5785"/>
                  </a:lnTo>
                  <a:lnTo>
                    <a:pt x="315418" y="22267"/>
                  </a:lnTo>
                  <a:lnTo>
                    <a:pt x="356095" y="48128"/>
                  </a:lnTo>
                  <a:lnTo>
                    <a:pt x="390021" y="82054"/>
                  </a:lnTo>
                  <a:lnTo>
                    <a:pt x="415882" y="122731"/>
                  </a:lnTo>
                  <a:lnTo>
                    <a:pt x="432364" y="168843"/>
                  </a:lnTo>
                  <a:lnTo>
                    <a:pt x="438149" y="219074"/>
                  </a:lnTo>
                  <a:lnTo>
                    <a:pt x="432364" y="269306"/>
                  </a:lnTo>
                  <a:lnTo>
                    <a:pt x="415882" y="315418"/>
                  </a:lnTo>
                  <a:lnTo>
                    <a:pt x="390021" y="356095"/>
                  </a:lnTo>
                  <a:lnTo>
                    <a:pt x="356095" y="390021"/>
                  </a:lnTo>
                  <a:lnTo>
                    <a:pt x="315418" y="415882"/>
                  </a:lnTo>
                  <a:lnTo>
                    <a:pt x="269306" y="432364"/>
                  </a:lnTo>
                  <a:lnTo>
                    <a:pt x="219074" y="438149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79051" y="6497731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185737" y="371474"/>
                  </a:moveTo>
                  <a:lnTo>
                    <a:pt x="136361" y="364840"/>
                  </a:lnTo>
                  <a:lnTo>
                    <a:pt x="91992" y="346116"/>
                  </a:lnTo>
                  <a:lnTo>
                    <a:pt x="54401" y="317073"/>
                  </a:lnTo>
                  <a:lnTo>
                    <a:pt x="25358" y="279482"/>
                  </a:lnTo>
                  <a:lnTo>
                    <a:pt x="6634" y="235113"/>
                  </a:lnTo>
                  <a:lnTo>
                    <a:pt x="0" y="185737"/>
                  </a:lnTo>
                  <a:lnTo>
                    <a:pt x="6634" y="136361"/>
                  </a:lnTo>
                  <a:lnTo>
                    <a:pt x="25358" y="91992"/>
                  </a:lnTo>
                  <a:lnTo>
                    <a:pt x="54401" y="54401"/>
                  </a:lnTo>
                  <a:lnTo>
                    <a:pt x="91992" y="25358"/>
                  </a:lnTo>
                  <a:lnTo>
                    <a:pt x="136361" y="6634"/>
                  </a:lnTo>
                  <a:lnTo>
                    <a:pt x="185737" y="0"/>
                  </a:lnTo>
                  <a:lnTo>
                    <a:pt x="235113" y="6634"/>
                  </a:lnTo>
                  <a:lnTo>
                    <a:pt x="279482" y="25358"/>
                  </a:lnTo>
                  <a:lnTo>
                    <a:pt x="317073" y="54401"/>
                  </a:lnTo>
                  <a:lnTo>
                    <a:pt x="346116" y="91992"/>
                  </a:lnTo>
                  <a:lnTo>
                    <a:pt x="364840" y="136361"/>
                  </a:lnTo>
                  <a:lnTo>
                    <a:pt x="371474" y="185737"/>
                  </a:lnTo>
                  <a:lnTo>
                    <a:pt x="364840" y="235113"/>
                  </a:lnTo>
                  <a:lnTo>
                    <a:pt x="346116" y="279482"/>
                  </a:lnTo>
                  <a:lnTo>
                    <a:pt x="317073" y="317073"/>
                  </a:lnTo>
                  <a:lnTo>
                    <a:pt x="279482" y="346116"/>
                  </a:lnTo>
                  <a:lnTo>
                    <a:pt x="235113" y="364840"/>
                  </a:lnTo>
                  <a:lnTo>
                    <a:pt x="185737" y="371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18746" y="6537427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147637" y="295275"/>
                  </a:moveTo>
                  <a:lnTo>
                    <a:pt x="100972" y="287748"/>
                  </a:lnTo>
                  <a:lnTo>
                    <a:pt x="60444" y="266789"/>
                  </a:lnTo>
                  <a:lnTo>
                    <a:pt x="28485" y="234830"/>
                  </a:lnTo>
                  <a:lnTo>
                    <a:pt x="7526" y="194302"/>
                  </a:lnTo>
                  <a:lnTo>
                    <a:pt x="0" y="147637"/>
                  </a:lnTo>
                  <a:lnTo>
                    <a:pt x="7526" y="100972"/>
                  </a:lnTo>
                  <a:lnTo>
                    <a:pt x="28485" y="60444"/>
                  </a:lnTo>
                  <a:lnTo>
                    <a:pt x="60444" y="28485"/>
                  </a:lnTo>
                  <a:lnTo>
                    <a:pt x="100972" y="7526"/>
                  </a:lnTo>
                  <a:lnTo>
                    <a:pt x="147637" y="0"/>
                  </a:lnTo>
                  <a:lnTo>
                    <a:pt x="194302" y="7526"/>
                  </a:lnTo>
                  <a:lnTo>
                    <a:pt x="234830" y="28485"/>
                  </a:lnTo>
                  <a:lnTo>
                    <a:pt x="266789" y="60444"/>
                  </a:lnTo>
                  <a:lnTo>
                    <a:pt x="287748" y="100972"/>
                  </a:lnTo>
                  <a:lnTo>
                    <a:pt x="295275" y="147637"/>
                  </a:lnTo>
                  <a:lnTo>
                    <a:pt x="287748" y="194302"/>
                  </a:lnTo>
                  <a:lnTo>
                    <a:pt x="266789" y="234830"/>
                  </a:lnTo>
                  <a:lnTo>
                    <a:pt x="234830" y="266789"/>
                  </a:lnTo>
                  <a:lnTo>
                    <a:pt x="194302" y="287748"/>
                  </a:lnTo>
                  <a:lnTo>
                    <a:pt x="147637" y="295275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65215" y="1533962"/>
            <a:ext cx="10283190" cy="7272020"/>
          </a:xfrm>
          <a:prstGeom prst="rect">
            <a:avLst/>
          </a:prstGeom>
          <a:ln w="28575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950">
              <a:latin typeface="Times New Roman"/>
              <a:cs typeface="Times New Roman"/>
            </a:endParaRPr>
          </a:p>
          <a:p>
            <a:pPr marL="1647189" algn="ctr">
              <a:lnSpc>
                <a:spcPct val="100000"/>
              </a:lnSpc>
              <a:spcBef>
                <a:spcPts val="5"/>
              </a:spcBef>
            </a:pPr>
            <a:r>
              <a:rPr sz="8700" b="1" spc="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700" b="1" spc="5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700" b="1" spc="1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700" b="1" spc="2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700" b="1" spc="40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700" b="1" spc="-6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700" b="1" spc="-65" dirty="0">
                <a:solidFill>
                  <a:srgbClr val="FF2126"/>
                </a:solidFill>
                <a:latin typeface="Tahoma"/>
                <a:cs typeface="Tahoma"/>
              </a:rPr>
              <a:t>Y</a:t>
            </a:r>
            <a:r>
              <a:rPr sz="8700" b="1" spc="155" dirty="0">
                <a:solidFill>
                  <a:srgbClr val="FF2126"/>
                </a:solidFill>
                <a:latin typeface="Tahoma"/>
                <a:cs typeface="Tahoma"/>
              </a:rPr>
              <a:t>O</a:t>
            </a:r>
            <a:r>
              <a:rPr sz="8700" b="1" spc="-185" dirty="0">
                <a:solidFill>
                  <a:srgbClr val="FF2126"/>
                </a:solidFill>
                <a:latin typeface="Tahoma"/>
                <a:cs typeface="Tahoma"/>
              </a:rPr>
              <a:t>U</a:t>
            </a:r>
            <a:endParaRPr sz="8700">
              <a:latin typeface="Tahoma"/>
              <a:cs typeface="Tahoma"/>
            </a:endParaRPr>
          </a:p>
          <a:p>
            <a:pPr marL="2479675" marR="610235" indent="-1876425">
              <a:lnSpc>
                <a:spcPct val="115599"/>
              </a:lnSpc>
              <a:spcBef>
                <a:spcPts val="1560"/>
              </a:spcBef>
            </a:pPr>
            <a:r>
              <a:rPr sz="2000" spc="90" dirty="0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want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provide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best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models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costumers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high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quality,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trusted,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FFFFFF"/>
                </a:solidFill>
                <a:latin typeface="Tahoma"/>
                <a:cs typeface="Tahoma"/>
              </a:rPr>
              <a:t>up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maximum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Accuracy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1432540" cy="10287000"/>
            <a:chOff x="0" y="1"/>
            <a:chExt cx="1143254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8229599" cy="39719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972822"/>
              <a:ext cx="8227044" cy="63141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19" y="3920590"/>
              <a:ext cx="8225790" cy="6365875"/>
            </a:xfrm>
            <a:custGeom>
              <a:avLst/>
              <a:gdLst/>
              <a:ahLst/>
              <a:cxnLst/>
              <a:rect l="l" t="t" r="r" b="b"/>
              <a:pathLst>
                <a:path w="8225790" h="6365875">
                  <a:moveTo>
                    <a:pt x="4315130" y="5336451"/>
                  </a:moveTo>
                  <a:lnTo>
                    <a:pt x="4210354" y="5336451"/>
                  </a:lnTo>
                  <a:lnTo>
                    <a:pt x="4210354" y="6365811"/>
                  </a:lnTo>
                  <a:lnTo>
                    <a:pt x="4315130" y="6365811"/>
                  </a:lnTo>
                  <a:lnTo>
                    <a:pt x="4315130" y="5336451"/>
                  </a:lnTo>
                  <a:close/>
                </a:path>
                <a:path w="8225790" h="6365875">
                  <a:moveTo>
                    <a:pt x="8225498" y="0"/>
                  </a:moveTo>
                  <a:lnTo>
                    <a:pt x="0" y="0"/>
                  </a:lnTo>
                  <a:lnTo>
                    <a:pt x="0" y="104775"/>
                  </a:lnTo>
                  <a:lnTo>
                    <a:pt x="4210354" y="104775"/>
                  </a:lnTo>
                  <a:lnTo>
                    <a:pt x="4210354" y="2193201"/>
                  </a:lnTo>
                  <a:lnTo>
                    <a:pt x="4315130" y="2193201"/>
                  </a:lnTo>
                  <a:lnTo>
                    <a:pt x="4315130" y="104775"/>
                  </a:lnTo>
                  <a:lnTo>
                    <a:pt x="8225498" y="104775"/>
                  </a:lnTo>
                  <a:lnTo>
                    <a:pt x="82254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02453" y="6113789"/>
              <a:ext cx="8829675" cy="3143250"/>
            </a:xfrm>
            <a:custGeom>
              <a:avLst/>
              <a:gdLst/>
              <a:ahLst/>
              <a:cxnLst/>
              <a:rect l="l" t="t" r="r" b="b"/>
              <a:pathLst>
                <a:path w="8829675" h="3143250">
                  <a:moveTo>
                    <a:pt x="8829542" y="3143249"/>
                  </a:moveTo>
                  <a:lnTo>
                    <a:pt x="0" y="3143249"/>
                  </a:lnTo>
                  <a:lnTo>
                    <a:pt x="0" y="0"/>
                  </a:lnTo>
                  <a:lnTo>
                    <a:pt x="8829542" y="0"/>
                  </a:lnTo>
                  <a:lnTo>
                    <a:pt x="8829542" y="3143249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02386" y="6089976"/>
              <a:ext cx="5629910" cy="0"/>
            </a:xfrm>
            <a:custGeom>
              <a:avLst/>
              <a:gdLst/>
              <a:ahLst/>
              <a:cxnLst/>
              <a:rect l="l" t="t" r="r" b="b"/>
              <a:pathLst>
                <a:path w="5629909">
                  <a:moveTo>
                    <a:pt x="0" y="0"/>
                  </a:moveTo>
                  <a:lnTo>
                    <a:pt x="5629296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02386" y="9244014"/>
              <a:ext cx="5629910" cy="0"/>
            </a:xfrm>
            <a:custGeom>
              <a:avLst/>
              <a:gdLst/>
              <a:ahLst/>
              <a:cxnLst/>
              <a:rect l="l" t="t" r="r" b="b"/>
              <a:pathLst>
                <a:path w="5629909">
                  <a:moveTo>
                    <a:pt x="0" y="0"/>
                  </a:moveTo>
                  <a:lnTo>
                    <a:pt x="5629296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16638" y="6075724"/>
              <a:ext cx="0" cy="3181985"/>
            </a:xfrm>
            <a:custGeom>
              <a:avLst/>
              <a:gdLst/>
              <a:ahLst/>
              <a:cxnLst/>
              <a:rect l="l" t="t" r="r" b="b"/>
              <a:pathLst>
                <a:path h="3181984">
                  <a:moveTo>
                    <a:pt x="0" y="0"/>
                  </a:moveTo>
                  <a:lnTo>
                    <a:pt x="0" y="3181421"/>
                  </a:lnTo>
                </a:path>
              </a:pathLst>
            </a:custGeom>
            <a:ln w="285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71675" y="6640542"/>
              <a:ext cx="728980" cy="733425"/>
            </a:xfrm>
            <a:custGeom>
              <a:avLst/>
              <a:gdLst/>
              <a:ahLst/>
              <a:cxnLst/>
              <a:rect l="l" t="t" r="r" b="b"/>
              <a:pathLst>
                <a:path w="728979" h="733425">
                  <a:moveTo>
                    <a:pt x="411023" y="712999"/>
                  </a:moveTo>
                  <a:lnTo>
                    <a:pt x="71382" y="712999"/>
                  </a:lnTo>
                  <a:lnTo>
                    <a:pt x="66413" y="711729"/>
                  </a:lnTo>
                  <a:lnTo>
                    <a:pt x="56573" y="710459"/>
                  </a:lnTo>
                  <a:lnTo>
                    <a:pt x="51796" y="707919"/>
                  </a:lnTo>
                  <a:lnTo>
                    <a:pt x="42527" y="704109"/>
                  </a:lnTo>
                  <a:lnTo>
                    <a:pt x="38124" y="702839"/>
                  </a:lnTo>
                  <a:lnTo>
                    <a:pt x="29782" y="696489"/>
                  </a:lnTo>
                  <a:lnTo>
                    <a:pt x="3895" y="660929"/>
                  </a:lnTo>
                  <a:lnTo>
                    <a:pt x="0" y="640609"/>
                  </a:lnTo>
                  <a:lnTo>
                    <a:pt x="0" y="203729"/>
                  </a:lnTo>
                  <a:lnTo>
                    <a:pt x="662119" y="203729"/>
                  </a:lnTo>
                  <a:lnTo>
                    <a:pt x="662119" y="254529"/>
                  </a:lnTo>
                  <a:lnTo>
                    <a:pt x="95239" y="254529"/>
                  </a:lnTo>
                  <a:lnTo>
                    <a:pt x="88999" y="257069"/>
                  </a:lnTo>
                  <a:lnTo>
                    <a:pt x="86245" y="259609"/>
                  </a:lnTo>
                  <a:lnTo>
                    <a:pt x="81469" y="263419"/>
                  </a:lnTo>
                  <a:lnTo>
                    <a:pt x="79629" y="267229"/>
                  </a:lnTo>
                  <a:lnTo>
                    <a:pt x="77044" y="272309"/>
                  </a:lnTo>
                  <a:lnTo>
                    <a:pt x="76398" y="276119"/>
                  </a:lnTo>
                  <a:lnTo>
                    <a:pt x="76398" y="385339"/>
                  </a:lnTo>
                  <a:lnTo>
                    <a:pt x="77044" y="387879"/>
                  </a:lnTo>
                  <a:lnTo>
                    <a:pt x="98487" y="406929"/>
                  </a:lnTo>
                  <a:lnTo>
                    <a:pt x="350133" y="406929"/>
                  </a:lnTo>
                  <a:lnTo>
                    <a:pt x="346350" y="412009"/>
                  </a:lnTo>
                  <a:lnTo>
                    <a:pt x="341846" y="418359"/>
                  </a:lnTo>
                  <a:lnTo>
                    <a:pt x="337582" y="424709"/>
                  </a:lnTo>
                  <a:lnTo>
                    <a:pt x="333568" y="431059"/>
                  </a:lnTo>
                  <a:lnTo>
                    <a:pt x="329805" y="438679"/>
                  </a:lnTo>
                  <a:lnTo>
                    <a:pt x="326294" y="445029"/>
                  </a:lnTo>
                  <a:lnTo>
                    <a:pt x="323043" y="451379"/>
                  </a:lnTo>
                  <a:lnTo>
                    <a:pt x="320559" y="457729"/>
                  </a:lnTo>
                  <a:lnTo>
                    <a:pt x="76398" y="457729"/>
                  </a:lnTo>
                  <a:lnTo>
                    <a:pt x="76398" y="508529"/>
                  </a:lnTo>
                  <a:lnTo>
                    <a:pt x="307274" y="508529"/>
                  </a:lnTo>
                  <a:lnTo>
                    <a:pt x="306932" y="511069"/>
                  </a:lnTo>
                  <a:lnTo>
                    <a:pt x="306196" y="518689"/>
                  </a:lnTo>
                  <a:lnTo>
                    <a:pt x="305749" y="526309"/>
                  </a:lnTo>
                  <a:lnTo>
                    <a:pt x="305593" y="533929"/>
                  </a:lnTo>
                  <a:lnTo>
                    <a:pt x="306055" y="547899"/>
                  </a:lnTo>
                  <a:lnTo>
                    <a:pt x="307281" y="559329"/>
                  </a:lnTo>
                  <a:lnTo>
                    <a:pt x="76398" y="559329"/>
                  </a:lnTo>
                  <a:lnTo>
                    <a:pt x="76398" y="610129"/>
                  </a:lnTo>
                  <a:lnTo>
                    <a:pt x="320272" y="610129"/>
                  </a:lnTo>
                  <a:lnTo>
                    <a:pt x="321731" y="613939"/>
                  </a:lnTo>
                  <a:lnTo>
                    <a:pt x="341276" y="649499"/>
                  </a:lnTo>
                  <a:lnTo>
                    <a:pt x="367484" y="679979"/>
                  </a:lnTo>
                  <a:lnTo>
                    <a:pt x="399329" y="705379"/>
                  </a:lnTo>
                  <a:lnTo>
                    <a:pt x="411023" y="712999"/>
                  </a:lnTo>
                  <a:close/>
                </a:path>
                <a:path w="728979" h="733425">
                  <a:moveTo>
                    <a:pt x="350133" y="406929"/>
                  </a:moveTo>
                  <a:lnTo>
                    <a:pt x="254661" y="406929"/>
                  </a:lnTo>
                  <a:lnTo>
                    <a:pt x="254661" y="356129"/>
                  </a:lnTo>
                  <a:lnTo>
                    <a:pt x="127330" y="356129"/>
                  </a:lnTo>
                  <a:lnTo>
                    <a:pt x="127330" y="305329"/>
                  </a:lnTo>
                  <a:lnTo>
                    <a:pt x="534789" y="305329"/>
                  </a:lnTo>
                  <a:lnTo>
                    <a:pt x="534789" y="254529"/>
                  </a:lnTo>
                  <a:lnTo>
                    <a:pt x="662119" y="254529"/>
                  </a:lnTo>
                  <a:lnTo>
                    <a:pt x="662119" y="330729"/>
                  </a:lnTo>
                  <a:lnTo>
                    <a:pt x="497417" y="330729"/>
                  </a:lnTo>
                  <a:lnTo>
                    <a:pt x="489739" y="331999"/>
                  </a:lnTo>
                  <a:lnTo>
                    <a:pt x="482101" y="331999"/>
                  </a:lnTo>
                  <a:lnTo>
                    <a:pt x="474501" y="333269"/>
                  </a:lnTo>
                  <a:lnTo>
                    <a:pt x="466941" y="335809"/>
                  </a:lnTo>
                  <a:lnTo>
                    <a:pt x="452022" y="338349"/>
                  </a:lnTo>
                  <a:lnTo>
                    <a:pt x="437430" y="343429"/>
                  </a:lnTo>
                  <a:lnTo>
                    <a:pt x="430278" y="347239"/>
                  </a:lnTo>
                  <a:lnTo>
                    <a:pt x="423248" y="349779"/>
                  </a:lnTo>
                  <a:lnTo>
                    <a:pt x="390116" y="368829"/>
                  </a:lnTo>
                  <a:lnTo>
                    <a:pt x="361215" y="394229"/>
                  </a:lnTo>
                  <a:lnTo>
                    <a:pt x="356034" y="400579"/>
                  </a:lnTo>
                  <a:lnTo>
                    <a:pt x="351079" y="405659"/>
                  </a:lnTo>
                  <a:lnTo>
                    <a:pt x="350133" y="406929"/>
                  </a:lnTo>
                  <a:close/>
                </a:path>
                <a:path w="728979" h="733425">
                  <a:moveTo>
                    <a:pt x="662119" y="399309"/>
                  </a:moveTo>
                  <a:lnTo>
                    <a:pt x="656918" y="394229"/>
                  </a:lnTo>
                  <a:lnTo>
                    <a:pt x="651514" y="389149"/>
                  </a:lnTo>
                  <a:lnTo>
                    <a:pt x="645906" y="382799"/>
                  </a:lnTo>
                  <a:lnTo>
                    <a:pt x="640096" y="377719"/>
                  </a:lnTo>
                  <a:lnTo>
                    <a:pt x="634099" y="373909"/>
                  </a:lnTo>
                  <a:lnTo>
                    <a:pt x="627933" y="368829"/>
                  </a:lnTo>
                  <a:lnTo>
                    <a:pt x="621598" y="365019"/>
                  </a:lnTo>
                  <a:lnTo>
                    <a:pt x="615093" y="359939"/>
                  </a:lnTo>
                  <a:lnTo>
                    <a:pt x="608438" y="356129"/>
                  </a:lnTo>
                  <a:lnTo>
                    <a:pt x="601651" y="352319"/>
                  </a:lnTo>
                  <a:lnTo>
                    <a:pt x="594731" y="349779"/>
                  </a:lnTo>
                  <a:lnTo>
                    <a:pt x="587681" y="345969"/>
                  </a:lnTo>
                  <a:lnTo>
                    <a:pt x="565919" y="338349"/>
                  </a:lnTo>
                  <a:lnTo>
                    <a:pt x="558482" y="337079"/>
                  </a:lnTo>
                  <a:lnTo>
                    <a:pt x="550976" y="334539"/>
                  </a:lnTo>
                  <a:lnTo>
                    <a:pt x="535817" y="331999"/>
                  </a:lnTo>
                  <a:lnTo>
                    <a:pt x="528164" y="331999"/>
                  </a:lnTo>
                  <a:lnTo>
                    <a:pt x="520485" y="330729"/>
                  </a:lnTo>
                  <a:lnTo>
                    <a:pt x="662119" y="330729"/>
                  </a:lnTo>
                  <a:lnTo>
                    <a:pt x="662119" y="399309"/>
                  </a:lnTo>
                  <a:close/>
                </a:path>
                <a:path w="728979" h="733425">
                  <a:moveTo>
                    <a:pt x="512673" y="714269"/>
                  </a:moveTo>
                  <a:lnTo>
                    <a:pt x="505254" y="714269"/>
                  </a:lnTo>
                  <a:lnTo>
                    <a:pt x="490418" y="712999"/>
                  </a:lnTo>
                  <a:lnTo>
                    <a:pt x="468458" y="709189"/>
                  </a:lnTo>
                  <a:lnTo>
                    <a:pt x="461274" y="706649"/>
                  </a:lnTo>
                  <a:lnTo>
                    <a:pt x="447136" y="702839"/>
                  </a:lnTo>
                  <a:lnTo>
                    <a:pt x="407720" y="682519"/>
                  </a:lnTo>
                  <a:lnTo>
                    <a:pt x="401712" y="677439"/>
                  </a:lnTo>
                  <a:lnTo>
                    <a:pt x="390240" y="668549"/>
                  </a:lnTo>
                  <a:lnTo>
                    <a:pt x="384821" y="663469"/>
                  </a:lnTo>
                  <a:lnTo>
                    <a:pt x="374618" y="652039"/>
                  </a:lnTo>
                  <a:lnTo>
                    <a:pt x="369873" y="646959"/>
                  </a:lnTo>
                  <a:lnTo>
                    <a:pt x="346699" y="608859"/>
                  </a:lnTo>
                  <a:lnTo>
                    <a:pt x="333629" y="565679"/>
                  </a:lnTo>
                  <a:lnTo>
                    <a:pt x="331132" y="527579"/>
                  </a:lnTo>
                  <a:lnTo>
                    <a:pt x="331476" y="521229"/>
                  </a:lnTo>
                  <a:lnTo>
                    <a:pt x="340373" y="478049"/>
                  </a:lnTo>
                  <a:lnTo>
                    <a:pt x="359767" y="438679"/>
                  </a:lnTo>
                  <a:lnTo>
                    <a:pt x="373048" y="420899"/>
                  </a:lnTo>
                  <a:lnTo>
                    <a:pt x="383104" y="409469"/>
                  </a:lnTo>
                  <a:lnTo>
                    <a:pt x="388454" y="404389"/>
                  </a:lnTo>
                  <a:lnTo>
                    <a:pt x="399797" y="394229"/>
                  </a:lnTo>
                  <a:lnTo>
                    <a:pt x="405745" y="390419"/>
                  </a:lnTo>
                  <a:lnTo>
                    <a:pt x="418197" y="381529"/>
                  </a:lnTo>
                  <a:lnTo>
                    <a:pt x="424652" y="378989"/>
                  </a:lnTo>
                  <a:lnTo>
                    <a:pt x="438019" y="371369"/>
                  </a:lnTo>
                  <a:lnTo>
                    <a:pt x="458953" y="363749"/>
                  </a:lnTo>
                  <a:lnTo>
                    <a:pt x="466112" y="362479"/>
                  </a:lnTo>
                  <a:lnTo>
                    <a:pt x="480674" y="358669"/>
                  </a:lnTo>
                  <a:lnTo>
                    <a:pt x="488019" y="358669"/>
                  </a:lnTo>
                  <a:lnTo>
                    <a:pt x="502841" y="357399"/>
                  </a:lnTo>
                  <a:lnTo>
                    <a:pt x="525111" y="357399"/>
                  </a:lnTo>
                  <a:lnTo>
                    <a:pt x="575516" y="370099"/>
                  </a:lnTo>
                  <a:lnTo>
                    <a:pt x="614439" y="391689"/>
                  </a:lnTo>
                  <a:lnTo>
                    <a:pt x="626079" y="400579"/>
                  </a:lnTo>
                  <a:lnTo>
                    <a:pt x="631589" y="405659"/>
                  </a:lnTo>
                  <a:lnTo>
                    <a:pt x="632889" y="406929"/>
                  </a:lnTo>
                  <a:lnTo>
                    <a:pt x="496401" y="406929"/>
                  </a:lnTo>
                  <a:lnTo>
                    <a:pt x="491415" y="408199"/>
                  </a:lnTo>
                  <a:lnTo>
                    <a:pt x="481515" y="409469"/>
                  </a:lnTo>
                  <a:lnTo>
                    <a:pt x="476636" y="410739"/>
                  </a:lnTo>
                  <a:lnTo>
                    <a:pt x="467019" y="414549"/>
                  </a:lnTo>
                  <a:lnTo>
                    <a:pt x="462315" y="415819"/>
                  </a:lnTo>
                  <a:lnTo>
                    <a:pt x="427858" y="436139"/>
                  </a:lnTo>
                  <a:lnTo>
                    <a:pt x="424061" y="439949"/>
                  </a:lnTo>
                  <a:lnTo>
                    <a:pt x="416857" y="446299"/>
                  </a:lnTo>
                  <a:lnTo>
                    <a:pt x="396460" y="475509"/>
                  </a:lnTo>
                  <a:lnTo>
                    <a:pt x="392149" y="484399"/>
                  </a:lnTo>
                  <a:lnTo>
                    <a:pt x="382080" y="527579"/>
                  </a:lnTo>
                  <a:lnTo>
                    <a:pt x="381978" y="533929"/>
                  </a:lnTo>
                  <a:lnTo>
                    <a:pt x="382251" y="542819"/>
                  </a:lnTo>
                  <a:lnTo>
                    <a:pt x="389521" y="577109"/>
                  </a:lnTo>
                  <a:lnTo>
                    <a:pt x="393312" y="587269"/>
                  </a:lnTo>
                  <a:lnTo>
                    <a:pt x="395477" y="591079"/>
                  </a:lnTo>
                  <a:lnTo>
                    <a:pt x="400343" y="599969"/>
                  </a:lnTo>
                  <a:lnTo>
                    <a:pt x="403028" y="603779"/>
                  </a:lnTo>
                  <a:lnTo>
                    <a:pt x="430099" y="634259"/>
                  </a:lnTo>
                  <a:lnTo>
                    <a:pt x="434092" y="636799"/>
                  </a:lnTo>
                  <a:lnTo>
                    <a:pt x="442441" y="643149"/>
                  </a:lnTo>
                  <a:lnTo>
                    <a:pt x="446767" y="645689"/>
                  </a:lnTo>
                  <a:lnTo>
                    <a:pt x="455722" y="649499"/>
                  </a:lnTo>
                  <a:lnTo>
                    <a:pt x="460319" y="652039"/>
                  </a:lnTo>
                  <a:lnTo>
                    <a:pt x="469753" y="655849"/>
                  </a:lnTo>
                  <a:lnTo>
                    <a:pt x="484339" y="659659"/>
                  </a:lnTo>
                  <a:lnTo>
                    <a:pt x="489283" y="659659"/>
                  </a:lnTo>
                  <a:lnTo>
                    <a:pt x="499276" y="660929"/>
                  </a:lnTo>
                  <a:lnTo>
                    <a:pt x="687962" y="660929"/>
                  </a:lnTo>
                  <a:lnTo>
                    <a:pt x="703684" y="673629"/>
                  </a:lnTo>
                  <a:lnTo>
                    <a:pt x="622137" y="673629"/>
                  </a:lnTo>
                  <a:lnTo>
                    <a:pt x="616380" y="678709"/>
                  </a:lnTo>
                  <a:lnTo>
                    <a:pt x="577752" y="700299"/>
                  </a:lnTo>
                  <a:lnTo>
                    <a:pt x="527514" y="712999"/>
                  </a:lnTo>
                  <a:lnTo>
                    <a:pt x="512673" y="714269"/>
                  </a:lnTo>
                  <a:close/>
                </a:path>
                <a:path w="728979" h="733425">
                  <a:moveTo>
                    <a:pt x="687962" y="660929"/>
                  </a:moveTo>
                  <a:lnTo>
                    <a:pt x="509322" y="660929"/>
                  </a:lnTo>
                  <a:lnTo>
                    <a:pt x="528559" y="659659"/>
                  </a:lnTo>
                  <a:lnTo>
                    <a:pt x="546940" y="655849"/>
                  </a:lnTo>
                  <a:lnTo>
                    <a:pt x="564466" y="649499"/>
                  </a:lnTo>
                  <a:lnTo>
                    <a:pt x="585293" y="636799"/>
                  </a:lnTo>
                  <a:lnTo>
                    <a:pt x="589268" y="632989"/>
                  </a:lnTo>
                  <a:lnTo>
                    <a:pt x="596852" y="626639"/>
                  </a:lnTo>
                  <a:lnTo>
                    <a:pt x="623616" y="591079"/>
                  </a:lnTo>
                  <a:lnTo>
                    <a:pt x="636112" y="547899"/>
                  </a:lnTo>
                  <a:lnTo>
                    <a:pt x="636780" y="532659"/>
                  </a:lnTo>
                  <a:lnTo>
                    <a:pt x="636607" y="527579"/>
                  </a:lnTo>
                  <a:lnTo>
                    <a:pt x="628166" y="488209"/>
                  </a:lnTo>
                  <a:lnTo>
                    <a:pt x="619444" y="470429"/>
                  </a:lnTo>
                  <a:lnTo>
                    <a:pt x="614034" y="461539"/>
                  </a:lnTo>
                  <a:lnTo>
                    <a:pt x="590241" y="436139"/>
                  </a:lnTo>
                  <a:lnTo>
                    <a:pt x="582218" y="429789"/>
                  </a:lnTo>
                  <a:lnTo>
                    <a:pt x="578041" y="427249"/>
                  </a:lnTo>
                  <a:lnTo>
                    <a:pt x="569356" y="422169"/>
                  </a:lnTo>
                  <a:lnTo>
                    <a:pt x="564879" y="419629"/>
                  </a:lnTo>
                  <a:lnTo>
                    <a:pt x="555654" y="415819"/>
                  </a:lnTo>
                  <a:lnTo>
                    <a:pt x="550939" y="413279"/>
                  </a:lnTo>
                  <a:lnTo>
                    <a:pt x="536417" y="409469"/>
                  </a:lnTo>
                  <a:lnTo>
                    <a:pt x="526506" y="408199"/>
                  </a:lnTo>
                  <a:lnTo>
                    <a:pt x="521516" y="406929"/>
                  </a:lnTo>
                  <a:lnTo>
                    <a:pt x="632889" y="406929"/>
                  </a:lnTo>
                  <a:lnTo>
                    <a:pt x="641987" y="415819"/>
                  </a:lnTo>
                  <a:lnTo>
                    <a:pt x="646834" y="422169"/>
                  </a:lnTo>
                  <a:lnTo>
                    <a:pt x="655827" y="433599"/>
                  </a:lnTo>
                  <a:lnTo>
                    <a:pt x="676477" y="472969"/>
                  </a:lnTo>
                  <a:lnTo>
                    <a:pt x="686748" y="516149"/>
                  </a:lnTo>
                  <a:lnTo>
                    <a:pt x="687765" y="539009"/>
                  </a:lnTo>
                  <a:lnTo>
                    <a:pt x="687486" y="545359"/>
                  </a:lnTo>
                  <a:lnTo>
                    <a:pt x="679380" y="589809"/>
                  </a:lnTo>
                  <a:lnTo>
                    <a:pt x="660713" y="630449"/>
                  </a:lnTo>
                  <a:lnTo>
                    <a:pt x="656517" y="635529"/>
                  </a:lnTo>
                  <a:lnTo>
                    <a:pt x="687962" y="660929"/>
                  </a:lnTo>
                  <a:close/>
                </a:path>
                <a:path w="728979" h="733425">
                  <a:moveTo>
                    <a:pt x="307274" y="508529"/>
                  </a:moveTo>
                  <a:lnTo>
                    <a:pt x="254661" y="508529"/>
                  </a:lnTo>
                  <a:lnTo>
                    <a:pt x="254661" y="457729"/>
                  </a:lnTo>
                  <a:lnTo>
                    <a:pt x="320559" y="457729"/>
                  </a:lnTo>
                  <a:lnTo>
                    <a:pt x="320062" y="458999"/>
                  </a:lnTo>
                  <a:lnTo>
                    <a:pt x="317351" y="466619"/>
                  </a:lnTo>
                  <a:lnTo>
                    <a:pt x="307958" y="503449"/>
                  </a:lnTo>
                  <a:lnTo>
                    <a:pt x="307274" y="508529"/>
                  </a:lnTo>
                  <a:close/>
                </a:path>
                <a:path w="728979" h="733425">
                  <a:moveTo>
                    <a:pt x="320272" y="610129"/>
                  </a:moveTo>
                  <a:lnTo>
                    <a:pt x="254661" y="610129"/>
                  </a:lnTo>
                  <a:lnTo>
                    <a:pt x="254661" y="559329"/>
                  </a:lnTo>
                  <a:lnTo>
                    <a:pt x="307281" y="559329"/>
                  </a:lnTo>
                  <a:lnTo>
                    <a:pt x="307417" y="560599"/>
                  </a:lnTo>
                  <a:lnTo>
                    <a:pt x="309678" y="574569"/>
                  </a:lnTo>
                  <a:lnTo>
                    <a:pt x="312839" y="587269"/>
                  </a:lnTo>
                  <a:lnTo>
                    <a:pt x="316867" y="601239"/>
                  </a:lnTo>
                  <a:lnTo>
                    <a:pt x="320272" y="610129"/>
                  </a:lnTo>
                  <a:close/>
                </a:path>
                <a:path w="728979" h="733425">
                  <a:moveTo>
                    <a:pt x="697263" y="733319"/>
                  </a:moveTo>
                  <a:lnTo>
                    <a:pt x="622137" y="673629"/>
                  </a:lnTo>
                  <a:lnTo>
                    <a:pt x="703684" y="673629"/>
                  </a:lnTo>
                  <a:lnTo>
                    <a:pt x="728841" y="693949"/>
                  </a:lnTo>
                  <a:lnTo>
                    <a:pt x="697263" y="733319"/>
                  </a:lnTo>
                  <a:close/>
                </a:path>
                <a:path w="728979" h="733425">
                  <a:moveTo>
                    <a:pt x="662119" y="152796"/>
                  </a:moveTo>
                  <a:lnTo>
                    <a:pt x="0" y="152796"/>
                  </a:lnTo>
                  <a:lnTo>
                    <a:pt x="0" y="71382"/>
                  </a:lnTo>
                  <a:lnTo>
                    <a:pt x="15662" y="29782"/>
                  </a:lnTo>
                  <a:lnTo>
                    <a:pt x="51796" y="3895"/>
                  </a:lnTo>
                  <a:lnTo>
                    <a:pt x="71382" y="0"/>
                  </a:lnTo>
                  <a:lnTo>
                    <a:pt x="590737" y="0"/>
                  </a:lnTo>
                  <a:lnTo>
                    <a:pt x="632336" y="15662"/>
                  </a:lnTo>
                  <a:lnTo>
                    <a:pt x="657865" y="50932"/>
                  </a:lnTo>
                  <a:lnTo>
                    <a:pt x="101864" y="50932"/>
                  </a:lnTo>
                  <a:lnTo>
                    <a:pt x="101864" y="101864"/>
                  </a:lnTo>
                  <a:lnTo>
                    <a:pt x="662119" y="101864"/>
                  </a:lnTo>
                  <a:lnTo>
                    <a:pt x="662119" y="152796"/>
                  </a:lnTo>
                  <a:close/>
                </a:path>
                <a:path w="728979" h="733425">
                  <a:moveTo>
                    <a:pt x="203729" y="101864"/>
                  </a:moveTo>
                  <a:lnTo>
                    <a:pt x="152796" y="101864"/>
                  </a:lnTo>
                  <a:lnTo>
                    <a:pt x="152796" y="50932"/>
                  </a:lnTo>
                  <a:lnTo>
                    <a:pt x="203729" y="50932"/>
                  </a:lnTo>
                  <a:lnTo>
                    <a:pt x="203729" y="101864"/>
                  </a:lnTo>
                  <a:close/>
                </a:path>
                <a:path w="728979" h="733425">
                  <a:moveTo>
                    <a:pt x="662119" y="101864"/>
                  </a:moveTo>
                  <a:lnTo>
                    <a:pt x="254661" y="101864"/>
                  </a:lnTo>
                  <a:lnTo>
                    <a:pt x="254661" y="50932"/>
                  </a:lnTo>
                  <a:lnTo>
                    <a:pt x="657865" y="50932"/>
                  </a:lnTo>
                  <a:lnTo>
                    <a:pt x="658223" y="51796"/>
                  </a:lnTo>
                  <a:lnTo>
                    <a:pt x="659673" y="56573"/>
                  </a:lnTo>
                  <a:lnTo>
                    <a:pt x="661630" y="66413"/>
                  </a:lnTo>
                  <a:lnTo>
                    <a:pt x="662119" y="71382"/>
                  </a:lnTo>
                  <a:lnTo>
                    <a:pt x="662119" y="1018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387159" y="1088326"/>
              <a:ext cx="695960" cy="732790"/>
            </a:xfrm>
            <a:custGeom>
              <a:avLst/>
              <a:gdLst/>
              <a:ahLst/>
              <a:cxnLst/>
              <a:rect l="l" t="t" r="r" b="b"/>
              <a:pathLst>
                <a:path w="695959" h="732789">
                  <a:moveTo>
                    <a:pt x="307353" y="675640"/>
                  </a:moveTo>
                  <a:lnTo>
                    <a:pt x="94154" y="675640"/>
                  </a:lnTo>
                  <a:lnTo>
                    <a:pt x="68321" y="670560"/>
                  </a:lnTo>
                  <a:lnTo>
                    <a:pt x="34194" y="650240"/>
                  </a:lnTo>
                  <a:lnTo>
                    <a:pt x="10202" y="618490"/>
                  </a:lnTo>
                  <a:lnTo>
                    <a:pt x="0" y="580390"/>
                  </a:lnTo>
                  <a:lnTo>
                    <a:pt x="0" y="93980"/>
                  </a:lnTo>
                  <a:lnTo>
                    <a:pt x="10202" y="55880"/>
                  </a:lnTo>
                  <a:lnTo>
                    <a:pt x="34194" y="24130"/>
                  </a:lnTo>
                  <a:lnTo>
                    <a:pt x="68321" y="5080"/>
                  </a:lnTo>
                  <a:lnTo>
                    <a:pt x="87601" y="0"/>
                  </a:lnTo>
                  <a:lnTo>
                    <a:pt x="382666" y="0"/>
                  </a:lnTo>
                  <a:lnTo>
                    <a:pt x="419980" y="12700"/>
                  </a:lnTo>
                  <a:lnTo>
                    <a:pt x="449608" y="39370"/>
                  </a:lnTo>
                  <a:lnTo>
                    <a:pt x="467040" y="74930"/>
                  </a:lnTo>
                  <a:lnTo>
                    <a:pt x="470268" y="100330"/>
                  </a:lnTo>
                  <a:lnTo>
                    <a:pt x="134362" y="100330"/>
                  </a:lnTo>
                  <a:lnTo>
                    <a:pt x="134362" y="168910"/>
                  </a:lnTo>
                  <a:lnTo>
                    <a:pt x="470268" y="168910"/>
                  </a:lnTo>
                  <a:lnTo>
                    <a:pt x="470268" y="236220"/>
                  </a:lnTo>
                  <a:lnTo>
                    <a:pt x="134362" y="236220"/>
                  </a:lnTo>
                  <a:lnTo>
                    <a:pt x="134362" y="303530"/>
                  </a:lnTo>
                  <a:lnTo>
                    <a:pt x="350729" y="303530"/>
                  </a:lnTo>
                  <a:lnTo>
                    <a:pt x="347018" y="306070"/>
                  </a:lnTo>
                  <a:lnTo>
                    <a:pt x="339755" y="311150"/>
                  </a:lnTo>
                  <a:lnTo>
                    <a:pt x="332671" y="316230"/>
                  </a:lnTo>
                  <a:lnTo>
                    <a:pt x="325786" y="321310"/>
                  </a:lnTo>
                  <a:lnTo>
                    <a:pt x="319100" y="326390"/>
                  </a:lnTo>
                  <a:lnTo>
                    <a:pt x="312613" y="332740"/>
                  </a:lnTo>
                  <a:lnTo>
                    <a:pt x="306342" y="337820"/>
                  </a:lnTo>
                  <a:lnTo>
                    <a:pt x="300304" y="344170"/>
                  </a:lnTo>
                  <a:lnTo>
                    <a:pt x="294500" y="350520"/>
                  </a:lnTo>
                  <a:lnTo>
                    <a:pt x="288929" y="358140"/>
                  </a:lnTo>
                  <a:lnTo>
                    <a:pt x="283607" y="364490"/>
                  </a:lnTo>
                  <a:lnTo>
                    <a:pt x="278547" y="372110"/>
                  </a:lnTo>
                  <a:lnTo>
                    <a:pt x="273751" y="378460"/>
                  </a:lnTo>
                  <a:lnTo>
                    <a:pt x="269217" y="386080"/>
                  </a:lnTo>
                  <a:lnTo>
                    <a:pt x="264959" y="393700"/>
                  </a:lnTo>
                  <a:lnTo>
                    <a:pt x="260987" y="401320"/>
                  </a:lnTo>
                  <a:lnTo>
                    <a:pt x="257303" y="408940"/>
                  </a:lnTo>
                  <a:lnTo>
                    <a:pt x="253905" y="417830"/>
                  </a:lnTo>
                  <a:lnTo>
                    <a:pt x="250803" y="425450"/>
                  </a:lnTo>
                  <a:lnTo>
                    <a:pt x="248006" y="434340"/>
                  </a:lnTo>
                  <a:lnTo>
                    <a:pt x="245513" y="441960"/>
                  </a:lnTo>
                  <a:lnTo>
                    <a:pt x="243325" y="450850"/>
                  </a:lnTo>
                  <a:lnTo>
                    <a:pt x="237094" y="494030"/>
                  </a:lnTo>
                  <a:lnTo>
                    <a:pt x="236926" y="499110"/>
                  </a:lnTo>
                  <a:lnTo>
                    <a:pt x="236942" y="514350"/>
                  </a:lnTo>
                  <a:lnTo>
                    <a:pt x="241733" y="554990"/>
                  </a:lnTo>
                  <a:lnTo>
                    <a:pt x="254441" y="595630"/>
                  </a:lnTo>
                  <a:lnTo>
                    <a:pt x="257882" y="604520"/>
                  </a:lnTo>
                  <a:lnTo>
                    <a:pt x="279352" y="641350"/>
                  </a:lnTo>
                  <a:lnTo>
                    <a:pt x="284461" y="648970"/>
                  </a:lnTo>
                  <a:lnTo>
                    <a:pt x="289824" y="655320"/>
                  </a:lnTo>
                  <a:lnTo>
                    <a:pt x="295427" y="662940"/>
                  </a:lnTo>
                  <a:lnTo>
                    <a:pt x="301270" y="669290"/>
                  </a:lnTo>
                  <a:lnTo>
                    <a:pt x="307353" y="675640"/>
                  </a:lnTo>
                  <a:close/>
                </a:path>
                <a:path w="695959" h="732789">
                  <a:moveTo>
                    <a:pt x="470268" y="168910"/>
                  </a:moveTo>
                  <a:lnTo>
                    <a:pt x="335905" y="168910"/>
                  </a:lnTo>
                  <a:lnTo>
                    <a:pt x="335905" y="100330"/>
                  </a:lnTo>
                  <a:lnTo>
                    <a:pt x="470268" y="100330"/>
                  </a:lnTo>
                  <a:lnTo>
                    <a:pt x="470268" y="168910"/>
                  </a:lnTo>
                  <a:close/>
                </a:path>
                <a:path w="695959" h="732789">
                  <a:moveTo>
                    <a:pt x="350729" y="303530"/>
                  </a:moveTo>
                  <a:lnTo>
                    <a:pt x="268724" y="303530"/>
                  </a:lnTo>
                  <a:lnTo>
                    <a:pt x="268724" y="236220"/>
                  </a:lnTo>
                  <a:lnTo>
                    <a:pt x="470268" y="236220"/>
                  </a:lnTo>
                  <a:lnTo>
                    <a:pt x="470268" y="269240"/>
                  </a:lnTo>
                  <a:lnTo>
                    <a:pt x="461596" y="270510"/>
                  </a:lnTo>
                  <a:lnTo>
                    <a:pt x="452951" y="270510"/>
                  </a:lnTo>
                  <a:lnTo>
                    <a:pt x="418720" y="275590"/>
                  </a:lnTo>
                  <a:lnTo>
                    <a:pt x="385644" y="285750"/>
                  </a:lnTo>
                  <a:lnTo>
                    <a:pt x="369765" y="293370"/>
                  </a:lnTo>
                  <a:lnTo>
                    <a:pt x="362023" y="297180"/>
                  </a:lnTo>
                  <a:lnTo>
                    <a:pt x="354440" y="300990"/>
                  </a:lnTo>
                  <a:lnTo>
                    <a:pt x="350729" y="303530"/>
                  </a:lnTo>
                  <a:close/>
                </a:path>
                <a:path w="695959" h="732789">
                  <a:moveTo>
                    <a:pt x="486365" y="708660"/>
                  </a:moveTo>
                  <a:lnTo>
                    <a:pt x="453093" y="708660"/>
                  </a:lnTo>
                  <a:lnTo>
                    <a:pt x="428386" y="704850"/>
                  </a:lnTo>
                  <a:lnTo>
                    <a:pt x="388803" y="692150"/>
                  </a:lnTo>
                  <a:lnTo>
                    <a:pt x="346019" y="665480"/>
                  </a:lnTo>
                  <a:lnTo>
                    <a:pt x="327324" y="648970"/>
                  </a:lnTo>
                  <a:lnTo>
                    <a:pt x="321574" y="643890"/>
                  </a:lnTo>
                  <a:lnTo>
                    <a:pt x="310820" y="629920"/>
                  </a:lnTo>
                  <a:lnTo>
                    <a:pt x="305856" y="623570"/>
                  </a:lnTo>
                  <a:lnTo>
                    <a:pt x="296758" y="609600"/>
                  </a:lnTo>
                  <a:lnTo>
                    <a:pt x="276784" y="563880"/>
                  </a:lnTo>
                  <a:lnTo>
                    <a:pt x="268623" y="514350"/>
                  </a:lnTo>
                  <a:lnTo>
                    <a:pt x="268565" y="502920"/>
                  </a:lnTo>
                  <a:lnTo>
                    <a:pt x="269158" y="488950"/>
                  </a:lnTo>
                  <a:lnTo>
                    <a:pt x="279417" y="440690"/>
                  </a:lnTo>
                  <a:lnTo>
                    <a:pt x="301328" y="394970"/>
                  </a:lnTo>
                  <a:lnTo>
                    <a:pt x="306022" y="388620"/>
                  </a:lnTo>
                  <a:lnTo>
                    <a:pt x="316261" y="374650"/>
                  </a:lnTo>
                  <a:lnTo>
                    <a:pt x="321767" y="368300"/>
                  </a:lnTo>
                  <a:lnTo>
                    <a:pt x="333553" y="356870"/>
                  </a:lnTo>
                  <a:lnTo>
                    <a:pt x="339788" y="351790"/>
                  </a:lnTo>
                  <a:lnTo>
                    <a:pt x="352940" y="340360"/>
                  </a:lnTo>
                  <a:lnTo>
                    <a:pt x="359807" y="336550"/>
                  </a:lnTo>
                  <a:lnTo>
                    <a:pt x="374124" y="327660"/>
                  </a:lnTo>
                  <a:lnTo>
                    <a:pt x="381519" y="323850"/>
                  </a:lnTo>
                  <a:lnTo>
                    <a:pt x="396780" y="317500"/>
                  </a:lnTo>
                  <a:lnTo>
                    <a:pt x="404589" y="313690"/>
                  </a:lnTo>
                  <a:lnTo>
                    <a:pt x="420562" y="309880"/>
                  </a:lnTo>
                  <a:lnTo>
                    <a:pt x="428665" y="307340"/>
                  </a:lnTo>
                  <a:lnTo>
                    <a:pt x="453377" y="303530"/>
                  </a:lnTo>
                  <a:lnTo>
                    <a:pt x="478347" y="303530"/>
                  </a:lnTo>
                  <a:lnTo>
                    <a:pt x="494959" y="304800"/>
                  </a:lnTo>
                  <a:lnTo>
                    <a:pt x="503191" y="306070"/>
                  </a:lnTo>
                  <a:lnTo>
                    <a:pt x="519508" y="309880"/>
                  </a:lnTo>
                  <a:lnTo>
                    <a:pt x="527529" y="311150"/>
                  </a:lnTo>
                  <a:lnTo>
                    <a:pt x="543300" y="317500"/>
                  </a:lnTo>
                  <a:lnTo>
                    <a:pt x="550988" y="320040"/>
                  </a:lnTo>
                  <a:lnTo>
                    <a:pt x="565971" y="327660"/>
                  </a:lnTo>
                  <a:lnTo>
                    <a:pt x="573208" y="331470"/>
                  </a:lnTo>
                  <a:lnTo>
                    <a:pt x="587174" y="340360"/>
                  </a:lnTo>
                  <a:lnTo>
                    <a:pt x="593849" y="345440"/>
                  </a:lnTo>
                  <a:lnTo>
                    <a:pt x="606583" y="356870"/>
                  </a:lnTo>
                  <a:lnTo>
                    <a:pt x="612593" y="361950"/>
                  </a:lnTo>
                  <a:lnTo>
                    <a:pt x="620508" y="370840"/>
                  </a:lnTo>
                  <a:lnTo>
                    <a:pt x="463667" y="370840"/>
                  </a:lnTo>
                  <a:lnTo>
                    <a:pt x="457098" y="372110"/>
                  </a:lnTo>
                  <a:lnTo>
                    <a:pt x="450560" y="372110"/>
                  </a:lnTo>
                  <a:lnTo>
                    <a:pt x="437612" y="374650"/>
                  </a:lnTo>
                  <a:lnTo>
                    <a:pt x="431264" y="377190"/>
                  </a:lnTo>
                  <a:lnTo>
                    <a:pt x="425009" y="378460"/>
                  </a:lnTo>
                  <a:lnTo>
                    <a:pt x="412813" y="383540"/>
                  </a:lnTo>
                  <a:lnTo>
                    <a:pt x="406929" y="387350"/>
                  </a:lnTo>
                  <a:lnTo>
                    <a:pt x="401198" y="389890"/>
                  </a:lnTo>
                  <a:lnTo>
                    <a:pt x="395620" y="393700"/>
                  </a:lnTo>
                  <a:lnTo>
                    <a:pt x="390221" y="397510"/>
                  </a:lnTo>
                  <a:lnTo>
                    <a:pt x="385028" y="401320"/>
                  </a:lnTo>
                  <a:lnTo>
                    <a:pt x="380041" y="406400"/>
                  </a:lnTo>
                  <a:lnTo>
                    <a:pt x="375259" y="410210"/>
                  </a:lnTo>
                  <a:lnTo>
                    <a:pt x="355016" y="436880"/>
                  </a:lnTo>
                  <a:lnTo>
                    <a:pt x="351769" y="441960"/>
                  </a:lnTo>
                  <a:lnTo>
                    <a:pt x="338487" y="480060"/>
                  </a:lnTo>
                  <a:lnTo>
                    <a:pt x="335905" y="506730"/>
                  </a:lnTo>
                  <a:lnTo>
                    <a:pt x="336067" y="513080"/>
                  </a:lnTo>
                  <a:lnTo>
                    <a:pt x="343756" y="551180"/>
                  </a:lnTo>
                  <a:lnTo>
                    <a:pt x="355016" y="575310"/>
                  </a:lnTo>
                  <a:lnTo>
                    <a:pt x="358549" y="581660"/>
                  </a:lnTo>
                  <a:lnTo>
                    <a:pt x="380041" y="605790"/>
                  </a:lnTo>
                  <a:lnTo>
                    <a:pt x="385028" y="610870"/>
                  </a:lnTo>
                  <a:lnTo>
                    <a:pt x="390221" y="614680"/>
                  </a:lnTo>
                  <a:lnTo>
                    <a:pt x="395620" y="618490"/>
                  </a:lnTo>
                  <a:lnTo>
                    <a:pt x="401198" y="622300"/>
                  </a:lnTo>
                  <a:lnTo>
                    <a:pt x="406929" y="624840"/>
                  </a:lnTo>
                  <a:lnTo>
                    <a:pt x="412813" y="628650"/>
                  </a:lnTo>
                  <a:lnTo>
                    <a:pt x="425009" y="633730"/>
                  </a:lnTo>
                  <a:lnTo>
                    <a:pt x="431264" y="635000"/>
                  </a:lnTo>
                  <a:lnTo>
                    <a:pt x="437612" y="637540"/>
                  </a:lnTo>
                  <a:lnTo>
                    <a:pt x="457098" y="641350"/>
                  </a:lnTo>
                  <a:lnTo>
                    <a:pt x="652356" y="641350"/>
                  </a:lnTo>
                  <a:lnTo>
                    <a:pt x="682924" y="671830"/>
                  </a:lnTo>
                  <a:lnTo>
                    <a:pt x="586827" y="671830"/>
                  </a:lnTo>
                  <a:lnTo>
                    <a:pt x="580031" y="676910"/>
                  </a:lnTo>
                  <a:lnTo>
                    <a:pt x="572963" y="680720"/>
                  </a:lnTo>
                  <a:lnTo>
                    <a:pt x="535183" y="698500"/>
                  </a:lnTo>
                  <a:lnTo>
                    <a:pt x="511088" y="704850"/>
                  </a:lnTo>
                  <a:lnTo>
                    <a:pt x="486365" y="708660"/>
                  </a:lnTo>
                  <a:close/>
                </a:path>
                <a:path w="695959" h="732789">
                  <a:moveTo>
                    <a:pt x="652356" y="641350"/>
                  </a:moveTo>
                  <a:lnTo>
                    <a:pt x="483438" y="641350"/>
                  </a:lnTo>
                  <a:lnTo>
                    <a:pt x="502923" y="637540"/>
                  </a:lnTo>
                  <a:lnTo>
                    <a:pt x="509271" y="635000"/>
                  </a:lnTo>
                  <a:lnTo>
                    <a:pt x="515526" y="633730"/>
                  </a:lnTo>
                  <a:lnTo>
                    <a:pt x="527722" y="628650"/>
                  </a:lnTo>
                  <a:lnTo>
                    <a:pt x="533606" y="624840"/>
                  </a:lnTo>
                  <a:lnTo>
                    <a:pt x="539337" y="622300"/>
                  </a:lnTo>
                  <a:lnTo>
                    <a:pt x="544915" y="618490"/>
                  </a:lnTo>
                  <a:lnTo>
                    <a:pt x="550314" y="614680"/>
                  </a:lnTo>
                  <a:lnTo>
                    <a:pt x="555507" y="610870"/>
                  </a:lnTo>
                  <a:lnTo>
                    <a:pt x="560494" y="605790"/>
                  </a:lnTo>
                  <a:lnTo>
                    <a:pt x="565276" y="601980"/>
                  </a:lnTo>
                  <a:lnTo>
                    <a:pt x="585519" y="575310"/>
                  </a:lnTo>
                  <a:lnTo>
                    <a:pt x="588766" y="570230"/>
                  </a:lnTo>
                  <a:lnTo>
                    <a:pt x="602048" y="532130"/>
                  </a:lnTo>
                  <a:lnTo>
                    <a:pt x="604549" y="502920"/>
                  </a:lnTo>
                  <a:lnTo>
                    <a:pt x="604469" y="499110"/>
                  </a:lnTo>
                  <a:lnTo>
                    <a:pt x="596779" y="461010"/>
                  </a:lnTo>
                  <a:lnTo>
                    <a:pt x="585519" y="436880"/>
                  </a:lnTo>
                  <a:lnTo>
                    <a:pt x="581986" y="430530"/>
                  </a:lnTo>
                  <a:lnTo>
                    <a:pt x="560494" y="406400"/>
                  </a:lnTo>
                  <a:lnTo>
                    <a:pt x="555507" y="401320"/>
                  </a:lnTo>
                  <a:lnTo>
                    <a:pt x="550314" y="397510"/>
                  </a:lnTo>
                  <a:lnTo>
                    <a:pt x="544915" y="393700"/>
                  </a:lnTo>
                  <a:lnTo>
                    <a:pt x="539337" y="389890"/>
                  </a:lnTo>
                  <a:lnTo>
                    <a:pt x="533606" y="387350"/>
                  </a:lnTo>
                  <a:lnTo>
                    <a:pt x="527722" y="383540"/>
                  </a:lnTo>
                  <a:lnTo>
                    <a:pt x="515526" y="378460"/>
                  </a:lnTo>
                  <a:lnTo>
                    <a:pt x="509271" y="377190"/>
                  </a:lnTo>
                  <a:lnTo>
                    <a:pt x="502923" y="374650"/>
                  </a:lnTo>
                  <a:lnTo>
                    <a:pt x="489975" y="372110"/>
                  </a:lnTo>
                  <a:lnTo>
                    <a:pt x="483438" y="372110"/>
                  </a:lnTo>
                  <a:lnTo>
                    <a:pt x="476868" y="370840"/>
                  </a:lnTo>
                  <a:lnTo>
                    <a:pt x="620508" y="370840"/>
                  </a:lnTo>
                  <a:lnTo>
                    <a:pt x="623901" y="374650"/>
                  </a:lnTo>
                  <a:lnTo>
                    <a:pt x="651237" y="416560"/>
                  </a:lnTo>
                  <a:lnTo>
                    <a:pt x="667513" y="463550"/>
                  </a:lnTo>
                  <a:lnTo>
                    <a:pt x="671735" y="514350"/>
                  </a:lnTo>
                  <a:lnTo>
                    <a:pt x="671238" y="521970"/>
                  </a:lnTo>
                  <a:lnTo>
                    <a:pt x="663644" y="563880"/>
                  </a:lnTo>
                  <a:lnTo>
                    <a:pt x="643735" y="609600"/>
                  </a:lnTo>
                  <a:lnTo>
                    <a:pt x="634525" y="623570"/>
                  </a:lnTo>
                  <a:lnTo>
                    <a:pt x="652356" y="641350"/>
                  </a:lnTo>
                  <a:close/>
                </a:path>
                <a:path w="695959" h="732789">
                  <a:moveTo>
                    <a:pt x="647962" y="732790"/>
                  </a:moveTo>
                  <a:lnTo>
                    <a:pt x="586827" y="671830"/>
                  </a:lnTo>
                  <a:lnTo>
                    <a:pt x="682924" y="671830"/>
                  </a:lnTo>
                  <a:lnTo>
                    <a:pt x="695660" y="684530"/>
                  </a:lnTo>
                  <a:lnTo>
                    <a:pt x="647962" y="732790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604539" y="8271408"/>
            <a:ext cx="497014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spc="-30" dirty="0">
                <a:latin typeface="Tahoma"/>
                <a:cs typeface="Tahoma"/>
              </a:rPr>
              <a:t>OVERVIEW</a:t>
            </a:r>
            <a:endParaRPr sz="70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237692" y="1055878"/>
            <a:ext cx="36423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5" dirty="0">
                <a:solidFill>
                  <a:srgbClr val="000000"/>
                </a:solidFill>
                <a:latin typeface="Roboto"/>
                <a:cs typeface="Roboto"/>
              </a:rPr>
              <a:t>Model</a:t>
            </a:r>
            <a:r>
              <a:rPr sz="2800" spc="7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2800" spc="45" dirty="0">
                <a:solidFill>
                  <a:srgbClr val="000000"/>
                </a:solidFill>
                <a:latin typeface="Roboto"/>
                <a:cs typeface="Roboto"/>
              </a:rPr>
              <a:t>Building</a:t>
            </a:r>
            <a:r>
              <a:rPr sz="2800" spc="7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2800" spc="50" dirty="0">
                <a:solidFill>
                  <a:srgbClr val="000000"/>
                </a:solidFill>
                <a:latin typeface="Roboto"/>
                <a:cs typeface="Roboto"/>
              </a:rPr>
              <a:t>Phase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30926" y="6487019"/>
            <a:ext cx="8801100" cy="2202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4355" marR="4614545">
              <a:lnSpc>
                <a:spcPct val="115399"/>
              </a:lnSpc>
              <a:spcBef>
                <a:spcPts val="100"/>
              </a:spcBef>
            </a:pPr>
            <a:r>
              <a:rPr sz="2600" b="1" spc="20" dirty="0">
                <a:solidFill>
                  <a:srgbClr val="FFFFFF"/>
                </a:solidFill>
                <a:latin typeface="Roboto"/>
                <a:cs typeface="Roboto"/>
              </a:rPr>
              <a:t>Data </a:t>
            </a:r>
            <a:r>
              <a:rPr sz="2600" b="1" spc="50" dirty="0">
                <a:solidFill>
                  <a:srgbClr val="FFFFFF"/>
                </a:solidFill>
                <a:latin typeface="Roboto"/>
                <a:cs typeface="Roboto"/>
              </a:rPr>
              <a:t>Collection </a:t>
            </a:r>
            <a:r>
              <a:rPr sz="2600" b="1" spc="-6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600" b="1" spc="45" dirty="0">
                <a:solidFill>
                  <a:srgbClr val="FFFFFF"/>
                </a:solidFill>
                <a:latin typeface="Roboto"/>
                <a:cs typeface="Roboto"/>
              </a:rPr>
              <a:t>Phase</a:t>
            </a:r>
            <a:endParaRPr sz="2600">
              <a:latin typeface="Roboto"/>
              <a:cs typeface="Roboto"/>
            </a:endParaRPr>
          </a:p>
          <a:p>
            <a:pPr marL="638175" marR="3037840">
              <a:lnSpc>
                <a:spcPct val="115599"/>
              </a:lnSpc>
              <a:spcBef>
                <a:spcPts val="1614"/>
              </a:spcBef>
            </a:pPr>
            <a:r>
              <a:rPr sz="2000" spc="-10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FFFFFF"/>
                </a:solidFill>
                <a:latin typeface="Roboto"/>
                <a:cs typeface="Roboto"/>
              </a:rPr>
              <a:t>this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Phase,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collected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Roboto"/>
                <a:cs typeface="Roboto"/>
              </a:rPr>
              <a:t>from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website</a:t>
            </a:r>
            <a:r>
              <a:rPr sz="2000" spc="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Cars24.com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using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Roboto"/>
                <a:cs typeface="Roboto"/>
              </a:rPr>
              <a:t>Web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scraping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Roboto"/>
                <a:cs typeface="Roboto"/>
              </a:rPr>
              <a:t>by </a:t>
            </a:r>
            <a:r>
              <a:rPr sz="2000" spc="-484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Selenium.</a:t>
            </a:r>
            <a:endParaRPr sz="200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906326" y="3884966"/>
            <a:ext cx="705485" cy="708660"/>
            <a:chOff x="16906326" y="3884966"/>
            <a:chExt cx="705485" cy="708660"/>
          </a:xfrm>
        </p:grpSpPr>
        <p:sp>
          <p:nvSpPr>
            <p:cNvPr id="16" name="object 16"/>
            <p:cNvSpPr/>
            <p:nvPr/>
          </p:nvSpPr>
          <p:spPr>
            <a:xfrm>
              <a:off x="16906316" y="4074947"/>
              <a:ext cx="705485" cy="333375"/>
            </a:xfrm>
            <a:custGeom>
              <a:avLst/>
              <a:gdLst/>
              <a:ahLst/>
              <a:cxnLst/>
              <a:rect l="l" t="t" r="r" b="b"/>
              <a:pathLst>
                <a:path w="705484" h="333375">
                  <a:moveTo>
                    <a:pt x="333159" y="166585"/>
                  </a:moveTo>
                  <a:lnTo>
                    <a:pt x="166585" y="0"/>
                  </a:lnTo>
                  <a:lnTo>
                    <a:pt x="0" y="166585"/>
                  </a:lnTo>
                  <a:lnTo>
                    <a:pt x="166585" y="333159"/>
                  </a:lnTo>
                  <a:lnTo>
                    <a:pt x="333159" y="166585"/>
                  </a:lnTo>
                  <a:close/>
                </a:path>
                <a:path w="705484" h="333375">
                  <a:moveTo>
                    <a:pt x="705129" y="166585"/>
                  </a:moveTo>
                  <a:lnTo>
                    <a:pt x="538556" y="0"/>
                  </a:lnTo>
                  <a:lnTo>
                    <a:pt x="371970" y="166585"/>
                  </a:lnTo>
                  <a:lnTo>
                    <a:pt x="538556" y="333159"/>
                  </a:lnTo>
                  <a:lnTo>
                    <a:pt x="705129" y="166585"/>
                  </a:lnTo>
                  <a:close/>
                </a:path>
              </a:pathLst>
            </a:custGeom>
            <a:solidFill>
              <a:srgbClr val="FF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92308" y="3884967"/>
              <a:ext cx="333375" cy="708660"/>
            </a:xfrm>
            <a:custGeom>
              <a:avLst/>
              <a:gdLst/>
              <a:ahLst/>
              <a:cxnLst/>
              <a:rect l="l" t="t" r="r" b="b"/>
              <a:pathLst>
                <a:path w="333375" h="708660">
                  <a:moveTo>
                    <a:pt x="333159" y="541515"/>
                  </a:moveTo>
                  <a:lnTo>
                    <a:pt x="166573" y="374942"/>
                  </a:lnTo>
                  <a:lnTo>
                    <a:pt x="0" y="541528"/>
                  </a:lnTo>
                  <a:lnTo>
                    <a:pt x="166585" y="708101"/>
                  </a:lnTo>
                  <a:lnTo>
                    <a:pt x="333159" y="541515"/>
                  </a:lnTo>
                  <a:close/>
                </a:path>
                <a:path w="333375" h="708660">
                  <a:moveTo>
                    <a:pt x="333159" y="166585"/>
                  </a:moveTo>
                  <a:lnTo>
                    <a:pt x="166573" y="0"/>
                  </a:lnTo>
                  <a:lnTo>
                    <a:pt x="0" y="166585"/>
                  </a:lnTo>
                  <a:lnTo>
                    <a:pt x="166585" y="333159"/>
                  </a:lnTo>
                  <a:lnTo>
                    <a:pt x="333159" y="166585"/>
                  </a:lnTo>
                  <a:close/>
                </a:path>
              </a:pathLst>
            </a:custGeom>
            <a:solidFill>
              <a:srgbClr val="CC0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374459" y="1445656"/>
            <a:ext cx="7633970" cy="4100829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557020" indent="-387985">
              <a:lnSpc>
                <a:spcPct val="100000"/>
              </a:lnSpc>
              <a:spcBef>
                <a:spcPts val="1490"/>
              </a:spcBef>
              <a:buAutoNum type="arabicPeriod"/>
              <a:tabLst>
                <a:tab pos="1557655" algn="l"/>
              </a:tabLst>
            </a:pPr>
            <a:r>
              <a:rPr sz="2600" b="1" spc="60" dirty="0">
                <a:latin typeface="Roboto"/>
                <a:cs typeface="Roboto"/>
              </a:rPr>
              <a:t>EXPLORATORY</a:t>
            </a:r>
            <a:r>
              <a:rPr sz="2600" b="1" spc="85" dirty="0">
                <a:latin typeface="Roboto"/>
                <a:cs typeface="Roboto"/>
              </a:rPr>
              <a:t> </a:t>
            </a:r>
            <a:r>
              <a:rPr sz="2600" b="1" spc="105" dirty="0">
                <a:latin typeface="Roboto"/>
                <a:cs typeface="Roboto"/>
              </a:rPr>
              <a:t>DATA</a:t>
            </a:r>
            <a:r>
              <a:rPr sz="2600" b="1" spc="90" dirty="0">
                <a:latin typeface="Roboto"/>
                <a:cs typeface="Roboto"/>
              </a:rPr>
              <a:t> </a:t>
            </a:r>
            <a:r>
              <a:rPr sz="2600" b="1" spc="50" dirty="0">
                <a:latin typeface="Roboto"/>
                <a:cs typeface="Roboto"/>
              </a:rPr>
              <a:t>ANALYSIS</a:t>
            </a:r>
            <a:endParaRPr sz="2600">
              <a:latin typeface="Roboto"/>
              <a:cs typeface="Roboto"/>
            </a:endParaRPr>
          </a:p>
          <a:p>
            <a:pPr marL="12700" marR="803910">
              <a:lnSpc>
                <a:spcPct val="115599"/>
              </a:lnSpc>
              <a:spcBef>
                <a:spcPts val="695"/>
              </a:spcBef>
            </a:pPr>
            <a:r>
              <a:rPr sz="2000" spc="10" dirty="0">
                <a:latin typeface="Roboto"/>
                <a:cs typeface="Roboto"/>
              </a:rPr>
              <a:t>Analyzing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dataset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using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Exploratary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Data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Analysis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 </a:t>
            </a:r>
            <a:r>
              <a:rPr sz="2000" spc="-4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Visualization</a:t>
            </a:r>
            <a:endParaRPr sz="2000">
              <a:latin typeface="Roboto"/>
              <a:cs typeface="Roboto"/>
            </a:endParaRPr>
          </a:p>
          <a:p>
            <a:pPr marL="1557020" indent="-387985">
              <a:lnSpc>
                <a:spcPct val="100000"/>
              </a:lnSpc>
              <a:spcBef>
                <a:spcPts val="400"/>
              </a:spcBef>
              <a:buAutoNum type="arabicPeriod" startAt="2"/>
              <a:tabLst>
                <a:tab pos="1557655" algn="l"/>
              </a:tabLst>
            </a:pPr>
            <a:r>
              <a:rPr sz="2600" b="1" spc="30" dirty="0">
                <a:latin typeface="Roboto"/>
                <a:cs typeface="Roboto"/>
              </a:rPr>
              <a:t>BUILDING</a:t>
            </a:r>
            <a:r>
              <a:rPr sz="2600" b="1" spc="75" dirty="0">
                <a:latin typeface="Roboto"/>
                <a:cs typeface="Roboto"/>
              </a:rPr>
              <a:t> THE</a:t>
            </a:r>
            <a:r>
              <a:rPr sz="2600" b="1" spc="80" dirty="0">
                <a:latin typeface="Roboto"/>
                <a:cs typeface="Roboto"/>
              </a:rPr>
              <a:t> </a:t>
            </a:r>
            <a:r>
              <a:rPr sz="2600" b="1" spc="30" dirty="0">
                <a:latin typeface="Roboto"/>
                <a:cs typeface="Roboto"/>
              </a:rPr>
              <a:t>MODEL</a:t>
            </a:r>
            <a:endParaRPr sz="2600">
              <a:latin typeface="Roboto"/>
              <a:cs typeface="Roboto"/>
            </a:endParaRPr>
          </a:p>
          <a:p>
            <a:pPr marL="12700" marR="5080">
              <a:lnSpc>
                <a:spcPct val="115599"/>
              </a:lnSpc>
              <a:spcBef>
                <a:spcPts val="1670"/>
              </a:spcBef>
            </a:pPr>
            <a:r>
              <a:rPr sz="2000" spc="5" dirty="0">
                <a:latin typeface="Roboto"/>
                <a:cs typeface="Roboto"/>
              </a:rPr>
              <a:t>Building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taking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highest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-5" dirty="0">
                <a:latin typeface="Roboto"/>
                <a:cs typeface="Roboto"/>
              </a:rPr>
              <a:t>R2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score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CV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Score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 </a:t>
            </a:r>
            <a:r>
              <a:rPr sz="2000" spc="-484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Minimum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errors.</a:t>
            </a:r>
            <a:endParaRPr sz="2000">
              <a:latin typeface="Roboto"/>
              <a:cs typeface="Roboto"/>
            </a:endParaRPr>
          </a:p>
          <a:p>
            <a:pPr marL="1557020" indent="-387985">
              <a:lnSpc>
                <a:spcPct val="100000"/>
              </a:lnSpc>
              <a:spcBef>
                <a:spcPts val="1225"/>
              </a:spcBef>
              <a:buAutoNum type="arabicPeriod" startAt="3"/>
              <a:tabLst>
                <a:tab pos="1557655" algn="l"/>
              </a:tabLst>
            </a:pPr>
            <a:r>
              <a:rPr sz="2600" b="1" spc="60" dirty="0">
                <a:latin typeface="Roboto"/>
                <a:cs typeface="Roboto"/>
              </a:rPr>
              <a:t>PREDICTION</a:t>
            </a:r>
            <a:endParaRPr sz="2600">
              <a:latin typeface="Roboto"/>
              <a:cs typeface="Roboto"/>
            </a:endParaRPr>
          </a:p>
          <a:p>
            <a:pPr marL="12700" marR="229870">
              <a:lnSpc>
                <a:spcPct val="115599"/>
              </a:lnSpc>
              <a:spcBef>
                <a:spcPts val="695"/>
              </a:spcBef>
            </a:pPr>
            <a:r>
              <a:rPr sz="2000" spc="5" dirty="0">
                <a:latin typeface="Roboto"/>
                <a:cs typeface="Roboto"/>
              </a:rPr>
              <a:t>Building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taking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highest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-5" dirty="0">
                <a:latin typeface="Roboto"/>
                <a:cs typeface="Roboto"/>
              </a:rPr>
              <a:t>R2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score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CV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Score </a:t>
            </a:r>
            <a:r>
              <a:rPr sz="2000" spc="2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andSaving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best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predicted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values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of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cars.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23732" y="0"/>
            <a:ext cx="8562340" cy="9258300"/>
            <a:chOff x="9723732" y="0"/>
            <a:chExt cx="8562340" cy="9258300"/>
          </a:xfrm>
        </p:grpSpPr>
        <p:sp>
          <p:nvSpPr>
            <p:cNvPr id="3" name="object 3"/>
            <p:cNvSpPr/>
            <p:nvPr/>
          </p:nvSpPr>
          <p:spPr>
            <a:xfrm>
              <a:off x="13818537" y="0"/>
              <a:ext cx="4467225" cy="5695950"/>
            </a:xfrm>
            <a:custGeom>
              <a:avLst/>
              <a:gdLst/>
              <a:ahLst/>
              <a:cxnLst/>
              <a:rect l="l" t="t" r="r" b="b"/>
              <a:pathLst>
                <a:path w="4467225" h="5695950">
                  <a:moveTo>
                    <a:pt x="4467217" y="5695949"/>
                  </a:moveTo>
                  <a:lnTo>
                    <a:pt x="0" y="5695949"/>
                  </a:lnTo>
                  <a:lnTo>
                    <a:pt x="0" y="0"/>
                  </a:lnTo>
                  <a:lnTo>
                    <a:pt x="4467217" y="0"/>
                  </a:lnTo>
                  <a:lnTo>
                    <a:pt x="4467217" y="5695949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23732" y="1028700"/>
              <a:ext cx="7534273" cy="8229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818534" y="1014412"/>
              <a:ext cx="3439160" cy="0"/>
            </a:xfrm>
            <a:custGeom>
              <a:avLst/>
              <a:gdLst/>
              <a:ahLst/>
              <a:cxnLst/>
              <a:rect l="l" t="t" r="r" b="b"/>
              <a:pathLst>
                <a:path w="3439159">
                  <a:moveTo>
                    <a:pt x="0" y="0"/>
                  </a:moveTo>
                  <a:lnTo>
                    <a:pt x="3438532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45003" y="1000133"/>
              <a:ext cx="0" cy="4696460"/>
            </a:xfrm>
            <a:custGeom>
              <a:avLst/>
              <a:gdLst/>
              <a:ahLst/>
              <a:cxnLst/>
              <a:rect l="l" t="t" r="r" b="b"/>
              <a:pathLst>
                <a:path h="4696460">
                  <a:moveTo>
                    <a:pt x="0" y="0"/>
                  </a:moveTo>
                  <a:lnTo>
                    <a:pt x="0" y="4695842"/>
                  </a:lnTo>
                </a:path>
              </a:pathLst>
            </a:custGeom>
            <a:ln w="2858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87425" y="3264889"/>
            <a:ext cx="8147050" cy="460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9380">
              <a:lnSpc>
                <a:spcPct val="115599"/>
              </a:lnSpc>
              <a:spcBef>
                <a:spcPts val="100"/>
              </a:spcBef>
            </a:pPr>
            <a:r>
              <a:rPr sz="2000" spc="-10" dirty="0">
                <a:latin typeface="Roboto"/>
                <a:cs typeface="Roboto"/>
              </a:rPr>
              <a:t>In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this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Article,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25" dirty="0">
                <a:latin typeface="Roboto"/>
                <a:cs typeface="Roboto"/>
              </a:rPr>
              <a:t>I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will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be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guiding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-10" dirty="0">
                <a:latin typeface="Roboto"/>
                <a:cs typeface="Roboto"/>
              </a:rPr>
              <a:t>you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to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40" dirty="0">
                <a:latin typeface="Roboto"/>
                <a:cs typeface="Roboto"/>
              </a:rPr>
              <a:t>step-by-step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procedure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10" dirty="0">
                <a:latin typeface="Roboto"/>
                <a:cs typeface="Roboto"/>
              </a:rPr>
              <a:t>in </a:t>
            </a:r>
            <a:r>
              <a:rPr sz="2000" spc="-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building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-15" dirty="0">
                <a:latin typeface="Roboto"/>
                <a:cs typeface="Roboto"/>
              </a:rPr>
              <a:t>a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Machine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Learning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10" dirty="0">
                <a:latin typeface="Roboto"/>
                <a:cs typeface="Roboto"/>
              </a:rPr>
              <a:t>in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Python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using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popular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machine </a:t>
            </a:r>
            <a:r>
              <a:rPr sz="2000" spc="-484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learning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libraries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NumPy,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Pandas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5" dirty="0">
                <a:latin typeface="Roboto"/>
                <a:cs typeface="Roboto"/>
              </a:rPr>
              <a:t>&amp;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35" dirty="0">
                <a:latin typeface="Roboto"/>
                <a:cs typeface="Roboto"/>
              </a:rPr>
              <a:t>scikit-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learn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to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predict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used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Car </a:t>
            </a:r>
            <a:r>
              <a:rPr sz="2000" spc="2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prices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-10" dirty="0">
                <a:latin typeface="Roboto"/>
                <a:cs typeface="Roboto"/>
              </a:rPr>
              <a:t>in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India.</a:t>
            </a:r>
            <a:endParaRPr sz="20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Roboto"/>
              <a:cs typeface="Roboto"/>
            </a:endParaRPr>
          </a:p>
          <a:p>
            <a:pPr marL="12700" marR="5080">
              <a:lnSpc>
                <a:spcPct val="115599"/>
              </a:lnSpc>
            </a:pPr>
            <a:r>
              <a:rPr sz="2000" spc="20" dirty="0">
                <a:latin typeface="Roboto"/>
                <a:cs typeface="Roboto"/>
              </a:rPr>
              <a:t>With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covid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19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impact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-10" dirty="0">
                <a:latin typeface="Roboto"/>
                <a:cs typeface="Roboto"/>
              </a:rPr>
              <a:t>in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market,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we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have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seen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lot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of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changes </a:t>
            </a:r>
            <a:r>
              <a:rPr sz="2000" spc="20" dirty="0">
                <a:latin typeface="Roboto"/>
                <a:cs typeface="Roboto"/>
              </a:rPr>
              <a:t> </a:t>
            </a:r>
            <a:r>
              <a:rPr sz="2000" spc="-10" dirty="0">
                <a:latin typeface="Roboto"/>
                <a:cs typeface="Roboto"/>
              </a:rPr>
              <a:t>in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car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market.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Now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some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cars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are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10" dirty="0">
                <a:latin typeface="Roboto"/>
                <a:cs typeface="Roboto"/>
              </a:rPr>
              <a:t>in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demand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hence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making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them </a:t>
            </a:r>
            <a:r>
              <a:rPr sz="2000" spc="2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costly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some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are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not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-10" dirty="0">
                <a:latin typeface="Roboto"/>
                <a:cs typeface="Roboto"/>
              </a:rPr>
              <a:t>in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demand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hence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cheaper.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One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of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our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clients </a:t>
            </a:r>
            <a:r>
              <a:rPr sz="2000" spc="-4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works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with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small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traders,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who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sell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used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cars.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With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change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-10" dirty="0">
                <a:latin typeface="Roboto"/>
                <a:cs typeface="Roboto"/>
              </a:rPr>
              <a:t>in </a:t>
            </a:r>
            <a:r>
              <a:rPr sz="2000" spc="-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market</a:t>
            </a:r>
            <a:r>
              <a:rPr sz="2000" spc="10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due</a:t>
            </a:r>
            <a:r>
              <a:rPr sz="2000" spc="11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to</a:t>
            </a:r>
            <a:r>
              <a:rPr sz="2000" spc="11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covid</a:t>
            </a:r>
            <a:r>
              <a:rPr sz="2000" spc="10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19</a:t>
            </a:r>
            <a:r>
              <a:rPr sz="2000" spc="11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impact,</a:t>
            </a:r>
            <a:r>
              <a:rPr sz="2000" spc="11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our</a:t>
            </a:r>
            <a:r>
              <a:rPr sz="2000" spc="10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client</a:t>
            </a:r>
            <a:r>
              <a:rPr sz="2000" spc="110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is</a:t>
            </a:r>
            <a:r>
              <a:rPr sz="2000" spc="11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facing</a:t>
            </a:r>
            <a:r>
              <a:rPr sz="2000" spc="10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problems</a:t>
            </a:r>
            <a:r>
              <a:rPr sz="2000" spc="11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with </a:t>
            </a:r>
            <a:r>
              <a:rPr sz="2000" spc="10" dirty="0">
                <a:latin typeface="Roboto"/>
                <a:cs typeface="Roboto"/>
              </a:rPr>
              <a:t> their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previous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car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price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valuation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machine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learning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models.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So,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they </a:t>
            </a:r>
            <a:r>
              <a:rPr sz="2000" spc="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are</a:t>
            </a:r>
            <a:r>
              <a:rPr sz="2000" spc="12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looking</a:t>
            </a:r>
            <a:r>
              <a:rPr sz="2000" spc="13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for</a:t>
            </a:r>
            <a:r>
              <a:rPr sz="2000" spc="12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new</a:t>
            </a:r>
            <a:r>
              <a:rPr sz="2000" spc="13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machine</a:t>
            </a:r>
            <a:r>
              <a:rPr sz="2000" spc="13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learning</a:t>
            </a:r>
            <a:r>
              <a:rPr sz="2000" spc="12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models</a:t>
            </a:r>
            <a:r>
              <a:rPr sz="2000" spc="130" dirty="0">
                <a:latin typeface="Roboto"/>
                <a:cs typeface="Roboto"/>
              </a:rPr>
              <a:t> </a:t>
            </a:r>
            <a:r>
              <a:rPr sz="2000" spc="30" dirty="0">
                <a:latin typeface="Roboto"/>
                <a:cs typeface="Roboto"/>
              </a:rPr>
              <a:t>from</a:t>
            </a:r>
            <a:r>
              <a:rPr sz="2000" spc="13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new</a:t>
            </a:r>
            <a:r>
              <a:rPr sz="2000" spc="12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data.</a:t>
            </a:r>
            <a:r>
              <a:rPr sz="2000" spc="130" dirty="0">
                <a:latin typeface="Roboto"/>
                <a:cs typeface="Roboto"/>
              </a:rPr>
              <a:t> </a:t>
            </a:r>
            <a:r>
              <a:rPr sz="2000" spc="50" dirty="0">
                <a:latin typeface="Roboto"/>
                <a:cs typeface="Roboto"/>
              </a:rPr>
              <a:t>We </a:t>
            </a:r>
            <a:r>
              <a:rPr sz="2000" spc="5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have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to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make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car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price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valuation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model.</a:t>
            </a:r>
            <a:endParaRPr sz="200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55981" y="2804091"/>
            <a:ext cx="4599305" cy="69850"/>
          </a:xfrm>
          <a:custGeom>
            <a:avLst/>
            <a:gdLst/>
            <a:ahLst/>
            <a:cxnLst/>
            <a:rect l="l" t="t" r="r" b="b"/>
            <a:pathLst>
              <a:path w="4599305" h="69850">
                <a:moveTo>
                  <a:pt x="4599238" y="69281"/>
                </a:moveTo>
                <a:lnTo>
                  <a:pt x="0" y="69281"/>
                </a:lnTo>
                <a:lnTo>
                  <a:pt x="0" y="0"/>
                </a:lnTo>
                <a:lnTo>
                  <a:pt x="4599238" y="0"/>
                </a:lnTo>
                <a:lnTo>
                  <a:pt x="4599238" y="69281"/>
                </a:lnTo>
                <a:close/>
              </a:path>
            </a:pathLst>
          </a:custGeom>
          <a:solidFill>
            <a:srgbClr val="D00D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2006989"/>
            <a:ext cx="8352155" cy="915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800" spc="114" dirty="0">
                <a:solidFill>
                  <a:srgbClr val="000000"/>
                </a:solidFill>
              </a:rPr>
              <a:t>PROBLEM</a:t>
            </a:r>
            <a:r>
              <a:rPr sz="5800" spc="114" dirty="0">
                <a:solidFill>
                  <a:srgbClr val="D00D11"/>
                </a:solidFill>
              </a:rPr>
              <a:t>STATEMENT</a:t>
            </a:r>
            <a:endParaRPr sz="5800"/>
          </a:p>
        </p:txBody>
      </p:sp>
      <p:grpSp>
        <p:nvGrpSpPr>
          <p:cNvPr id="10" name="object 10"/>
          <p:cNvGrpSpPr/>
          <p:nvPr/>
        </p:nvGrpSpPr>
        <p:grpSpPr>
          <a:xfrm>
            <a:off x="1000125" y="1028700"/>
            <a:ext cx="2047875" cy="533400"/>
            <a:chOff x="1000125" y="1028700"/>
            <a:chExt cx="2047875" cy="533400"/>
          </a:xfrm>
        </p:grpSpPr>
        <p:sp>
          <p:nvSpPr>
            <p:cNvPr id="11" name="object 11"/>
            <p:cNvSpPr/>
            <p:nvPr/>
          </p:nvSpPr>
          <p:spPr>
            <a:xfrm>
              <a:off x="1266722" y="1319111"/>
              <a:ext cx="1753235" cy="0"/>
            </a:xfrm>
            <a:custGeom>
              <a:avLst/>
              <a:gdLst/>
              <a:ahLst/>
              <a:cxnLst/>
              <a:rect l="l" t="t" r="r" b="b"/>
              <a:pathLst>
                <a:path w="1753235">
                  <a:moveTo>
                    <a:pt x="0" y="0"/>
                  </a:moveTo>
                  <a:lnTo>
                    <a:pt x="1752623" y="0"/>
                  </a:lnTo>
                </a:path>
              </a:pathLst>
            </a:custGeom>
            <a:ln w="38099">
              <a:solidFill>
                <a:srgbClr val="D00D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09821" y="1242911"/>
              <a:ext cx="38100" cy="152400"/>
            </a:xfrm>
            <a:custGeom>
              <a:avLst/>
              <a:gdLst/>
              <a:ahLst/>
              <a:cxnLst/>
              <a:rect l="l" t="t" r="r" b="b"/>
              <a:pathLst>
                <a:path w="38100" h="152400">
                  <a:moveTo>
                    <a:pt x="21576" y="152399"/>
                  </a:moveTo>
                  <a:lnTo>
                    <a:pt x="16523" y="152399"/>
                  </a:lnTo>
                  <a:lnTo>
                    <a:pt x="14093" y="151916"/>
                  </a:lnTo>
                  <a:lnTo>
                    <a:pt x="0" y="135876"/>
                  </a:lnTo>
                  <a:lnTo>
                    <a:pt x="0" y="16523"/>
                  </a:lnTo>
                  <a:lnTo>
                    <a:pt x="19049" y="0"/>
                  </a:lnTo>
                  <a:lnTo>
                    <a:pt x="21576" y="0"/>
                  </a:lnTo>
                  <a:lnTo>
                    <a:pt x="38099" y="16523"/>
                  </a:lnTo>
                  <a:lnTo>
                    <a:pt x="38099" y="135876"/>
                  </a:lnTo>
                  <a:lnTo>
                    <a:pt x="21576" y="152399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00125" y="10287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699" y="533399"/>
                  </a:move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699"/>
                  </a:ln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699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399" y="266699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699" y="533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46148" y="1074723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219074" y="438149"/>
                  </a:moveTo>
                  <a:lnTo>
                    <a:pt x="168843" y="432364"/>
                  </a:lnTo>
                  <a:lnTo>
                    <a:pt x="122731" y="415882"/>
                  </a:lnTo>
                  <a:lnTo>
                    <a:pt x="82054" y="390021"/>
                  </a:lnTo>
                  <a:lnTo>
                    <a:pt x="48128" y="356095"/>
                  </a:lnTo>
                  <a:lnTo>
                    <a:pt x="22267" y="315418"/>
                  </a:lnTo>
                  <a:lnTo>
                    <a:pt x="5785" y="269306"/>
                  </a:lnTo>
                  <a:lnTo>
                    <a:pt x="0" y="219074"/>
                  </a:lnTo>
                  <a:lnTo>
                    <a:pt x="5785" y="168843"/>
                  </a:lnTo>
                  <a:lnTo>
                    <a:pt x="22267" y="122731"/>
                  </a:lnTo>
                  <a:lnTo>
                    <a:pt x="48128" y="82054"/>
                  </a:lnTo>
                  <a:lnTo>
                    <a:pt x="82054" y="48128"/>
                  </a:lnTo>
                  <a:lnTo>
                    <a:pt x="122731" y="22267"/>
                  </a:lnTo>
                  <a:lnTo>
                    <a:pt x="168843" y="5785"/>
                  </a:lnTo>
                  <a:lnTo>
                    <a:pt x="219074" y="0"/>
                  </a:lnTo>
                  <a:lnTo>
                    <a:pt x="269306" y="5785"/>
                  </a:lnTo>
                  <a:lnTo>
                    <a:pt x="315418" y="22267"/>
                  </a:lnTo>
                  <a:lnTo>
                    <a:pt x="356095" y="48128"/>
                  </a:lnTo>
                  <a:lnTo>
                    <a:pt x="390021" y="82054"/>
                  </a:lnTo>
                  <a:lnTo>
                    <a:pt x="415882" y="122731"/>
                  </a:lnTo>
                  <a:lnTo>
                    <a:pt x="432364" y="168843"/>
                  </a:lnTo>
                  <a:lnTo>
                    <a:pt x="438149" y="219074"/>
                  </a:lnTo>
                  <a:lnTo>
                    <a:pt x="432364" y="269306"/>
                  </a:lnTo>
                  <a:lnTo>
                    <a:pt x="415882" y="315418"/>
                  </a:lnTo>
                  <a:lnTo>
                    <a:pt x="390021" y="356095"/>
                  </a:lnTo>
                  <a:lnTo>
                    <a:pt x="356095" y="390021"/>
                  </a:lnTo>
                  <a:lnTo>
                    <a:pt x="315418" y="415882"/>
                  </a:lnTo>
                  <a:lnTo>
                    <a:pt x="269306" y="432364"/>
                  </a:lnTo>
                  <a:lnTo>
                    <a:pt x="219074" y="438149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80178" y="1108754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185737" y="371474"/>
                  </a:moveTo>
                  <a:lnTo>
                    <a:pt x="136361" y="364840"/>
                  </a:lnTo>
                  <a:lnTo>
                    <a:pt x="91992" y="346116"/>
                  </a:lnTo>
                  <a:lnTo>
                    <a:pt x="54401" y="317073"/>
                  </a:lnTo>
                  <a:lnTo>
                    <a:pt x="25358" y="279482"/>
                  </a:lnTo>
                  <a:lnTo>
                    <a:pt x="6634" y="235113"/>
                  </a:lnTo>
                  <a:lnTo>
                    <a:pt x="0" y="185737"/>
                  </a:lnTo>
                  <a:lnTo>
                    <a:pt x="6634" y="136361"/>
                  </a:lnTo>
                  <a:lnTo>
                    <a:pt x="25358" y="91992"/>
                  </a:lnTo>
                  <a:lnTo>
                    <a:pt x="54401" y="54401"/>
                  </a:lnTo>
                  <a:lnTo>
                    <a:pt x="91992" y="25358"/>
                  </a:lnTo>
                  <a:lnTo>
                    <a:pt x="136361" y="6634"/>
                  </a:lnTo>
                  <a:lnTo>
                    <a:pt x="185737" y="0"/>
                  </a:lnTo>
                  <a:lnTo>
                    <a:pt x="235113" y="6634"/>
                  </a:lnTo>
                  <a:lnTo>
                    <a:pt x="279482" y="25358"/>
                  </a:lnTo>
                  <a:lnTo>
                    <a:pt x="317073" y="54401"/>
                  </a:lnTo>
                  <a:lnTo>
                    <a:pt x="346116" y="91992"/>
                  </a:lnTo>
                  <a:lnTo>
                    <a:pt x="364840" y="136361"/>
                  </a:lnTo>
                  <a:lnTo>
                    <a:pt x="371474" y="185737"/>
                  </a:lnTo>
                  <a:lnTo>
                    <a:pt x="364840" y="235113"/>
                  </a:lnTo>
                  <a:lnTo>
                    <a:pt x="346116" y="279482"/>
                  </a:lnTo>
                  <a:lnTo>
                    <a:pt x="317073" y="317073"/>
                  </a:lnTo>
                  <a:lnTo>
                    <a:pt x="279482" y="346116"/>
                  </a:lnTo>
                  <a:lnTo>
                    <a:pt x="235113" y="364840"/>
                  </a:lnTo>
                  <a:lnTo>
                    <a:pt x="185737" y="371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19873" y="1148447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147637" y="295275"/>
                  </a:moveTo>
                  <a:lnTo>
                    <a:pt x="100972" y="287748"/>
                  </a:lnTo>
                  <a:lnTo>
                    <a:pt x="60444" y="266789"/>
                  </a:lnTo>
                  <a:lnTo>
                    <a:pt x="28485" y="234830"/>
                  </a:lnTo>
                  <a:lnTo>
                    <a:pt x="7526" y="194302"/>
                  </a:lnTo>
                  <a:lnTo>
                    <a:pt x="0" y="147637"/>
                  </a:lnTo>
                  <a:lnTo>
                    <a:pt x="7526" y="100972"/>
                  </a:lnTo>
                  <a:lnTo>
                    <a:pt x="28485" y="60444"/>
                  </a:lnTo>
                  <a:lnTo>
                    <a:pt x="60444" y="28485"/>
                  </a:lnTo>
                  <a:lnTo>
                    <a:pt x="100972" y="7526"/>
                  </a:lnTo>
                  <a:lnTo>
                    <a:pt x="147637" y="0"/>
                  </a:lnTo>
                  <a:lnTo>
                    <a:pt x="194302" y="7526"/>
                  </a:lnTo>
                  <a:lnTo>
                    <a:pt x="234830" y="28485"/>
                  </a:lnTo>
                  <a:lnTo>
                    <a:pt x="266789" y="60444"/>
                  </a:lnTo>
                  <a:lnTo>
                    <a:pt x="287748" y="100972"/>
                  </a:lnTo>
                  <a:lnTo>
                    <a:pt x="295275" y="147637"/>
                  </a:lnTo>
                  <a:lnTo>
                    <a:pt x="287748" y="194302"/>
                  </a:lnTo>
                  <a:lnTo>
                    <a:pt x="266789" y="234830"/>
                  </a:lnTo>
                  <a:lnTo>
                    <a:pt x="234830" y="266789"/>
                  </a:lnTo>
                  <a:lnTo>
                    <a:pt x="194302" y="287748"/>
                  </a:lnTo>
                  <a:lnTo>
                    <a:pt x="147637" y="295275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97636" y="1992168"/>
              <a:ext cx="4733290" cy="619125"/>
            </a:xfrm>
            <a:custGeom>
              <a:avLst/>
              <a:gdLst/>
              <a:ahLst/>
              <a:cxnLst/>
              <a:rect l="l" t="t" r="r" b="b"/>
              <a:pathLst>
                <a:path w="4733290" h="619125">
                  <a:moveTo>
                    <a:pt x="4733247" y="619124"/>
                  </a:moveTo>
                  <a:lnTo>
                    <a:pt x="0" y="619124"/>
                  </a:lnTo>
                  <a:lnTo>
                    <a:pt x="0" y="0"/>
                  </a:lnTo>
                  <a:lnTo>
                    <a:pt x="4733247" y="0"/>
                  </a:lnTo>
                  <a:lnTo>
                    <a:pt x="4733247" y="6191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22852" y="1992172"/>
              <a:ext cx="2194560" cy="619125"/>
            </a:xfrm>
            <a:custGeom>
              <a:avLst/>
              <a:gdLst/>
              <a:ahLst/>
              <a:cxnLst/>
              <a:rect l="l" t="t" r="r" b="b"/>
              <a:pathLst>
                <a:path w="2194559" h="619125">
                  <a:moveTo>
                    <a:pt x="2194293" y="309562"/>
                  </a:moveTo>
                  <a:lnTo>
                    <a:pt x="2190940" y="263817"/>
                  </a:lnTo>
                  <a:lnTo>
                    <a:pt x="2181187" y="220154"/>
                  </a:lnTo>
                  <a:lnTo>
                    <a:pt x="2165515" y="179057"/>
                  </a:lnTo>
                  <a:lnTo>
                    <a:pt x="2144420" y="141008"/>
                  </a:lnTo>
                  <a:lnTo>
                    <a:pt x="2118360" y="106464"/>
                  </a:lnTo>
                  <a:lnTo>
                    <a:pt x="2087829" y="75933"/>
                  </a:lnTo>
                  <a:lnTo>
                    <a:pt x="2053285" y="49872"/>
                  </a:lnTo>
                  <a:lnTo>
                    <a:pt x="2015236" y="28778"/>
                  </a:lnTo>
                  <a:lnTo>
                    <a:pt x="1974138" y="13106"/>
                  </a:lnTo>
                  <a:lnTo>
                    <a:pt x="1930476" y="3352"/>
                  </a:lnTo>
                  <a:lnTo>
                    <a:pt x="1925218" y="2971"/>
                  </a:lnTo>
                  <a:lnTo>
                    <a:pt x="1925218" y="0"/>
                  </a:lnTo>
                  <a:lnTo>
                    <a:pt x="1884730" y="0"/>
                  </a:lnTo>
                  <a:lnTo>
                    <a:pt x="309562" y="0"/>
                  </a:lnTo>
                  <a:lnTo>
                    <a:pt x="306082" y="0"/>
                  </a:lnTo>
                  <a:lnTo>
                    <a:pt x="306082" y="266"/>
                  </a:lnTo>
                  <a:lnTo>
                    <a:pt x="263817" y="3352"/>
                  </a:lnTo>
                  <a:lnTo>
                    <a:pt x="220167" y="13106"/>
                  </a:lnTo>
                  <a:lnTo>
                    <a:pt x="179070" y="28778"/>
                  </a:lnTo>
                  <a:lnTo>
                    <a:pt x="141008" y="49872"/>
                  </a:lnTo>
                  <a:lnTo>
                    <a:pt x="106476" y="75933"/>
                  </a:lnTo>
                  <a:lnTo>
                    <a:pt x="75933" y="106464"/>
                  </a:lnTo>
                  <a:lnTo>
                    <a:pt x="49872" y="141008"/>
                  </a:lnTo>
                  <a:lnTo>
                    <a:pt x="28778" y="179057"/>
                  </a:lnTo>
                  <a:lnTo>
                    <a:pt x="13106" y="220154"/>
                  </a:lnTo>
                  <a:lnTo>
                    <a:pt x="3365" y="263817"/>
                  </a:lnTo>
                  <a:lnTo>
                    <a:pt x="0" y="309562"/>
                  </a:lnTo>
                  <a:lnTo>
                    <a:pt x="3365" y="355307"/>
                  </a:lnTo>
                  <a:lnTo>
                    <a:pt x="13106" y="398970"/>
                  </a:lnTo>
                  <a:lnTo>
                    <a:pt x="28778" y="440067"/>
                  </a:lnTo>
                  <a:lnTo>
                    <a:pt x="49872" y="478129"/>
                  </a:lnTo>
                  <a:lnTo>
                    <a:pt x="75933" y="512660"/>
                  </a:lnTo>
                  <a:lnTo>
                    <a:pt x="106476" y="543191"/>
                  </a:lnTo>
                  <a:lnTo>
                    <a:pt x="141008" y="569252"/>
                  </a:lnTo>
                  <a:lnTo>
                    <a:pt x="179070" y="590359"/>
                  </a:lnTo>
                  <a:lnTo>
                    <a:pt x="220167" y="606018"/>
                  </a:lnTo>
                  <a:lnTo>
                    <a:pt x="263817" y="615772"/>
                  </a:lnTo>
                  <a:lnTo>
                    <a:pt x="306082" y="618871"/>
                  </a:lnTo>
                  <a:lnTo>
                    <a:pt x="306082" y="619125"/>
                  </a:lnTo>
                  <a:lnTo>
                    <a:pt x="309562" y="619125"/>
                  </a:lnTo>
                  <a:lnTo>
                    <a:pt x="1884730" y="619125"/>
                  </a:lnTo>
                  <a:lnTo>
                    <a:pt x="1925218" y="619125"/>
                  </a:lnTo>
                  <a:lnTo>
                    <a:pt x="1925218" y="616165"/>
                  </a:lnTo>
                  <a:lnTo>
                    <a:pt x="1974138" y="606018"/>
                  </a:lnTo>
                  <a:lnTo>
                    <a:pt x="2015236" y="590359"/>
                  </a:lnTo>
                  <a:lnTo>
                    <a:pt x="2053285" y="569252"/>
                  </a:lnTo>
                  <a:lnTo>
                    <a:pt x="2087829" y="543191"/>
                  </a:lnTo>
                  <a:lnTo>
                    <a:pt x="2118360" y="512660"/>
                  </a:lnTo>
                  <a:lnTo>
                    <a:pt x="2144420" y="478129"/>
                  </a:lnTo>
                  <a:lnTo>
                    <a:pt x="2165515" y="440067"/>
                  </a:lnTo>
                  <a:lnTo>
                    <a:pt x="2181187" y="398970"/>
                  </a:lnTo>
                  <a:lnTo>
                    <a:pt x="2190940" y="355307"/>
                  </a:lnTo>
                  <a:lnTo>
                    <a:pt x="2194293" y="309562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69713" y="1992168"/>
              <a:ext cx="619125" cy="619125"/>
            </a:xfrm>
            <a:custGeom>
              <a:avLst/>
              <a:gdLst/>
              <a:ahLst/>
              <a:cxnLst/>
              <a:rect l="l" t="t" r="r" b="b"/>
              <a:pathLst>
                <a:path w="619125" h="619125">
                  <a:moveTo>
                    <a:pt x="309562" y="619125"/>
                  </a:moveTo>
                  <a:lnTo>
                    <a:pt x="263817" y="615768"/>
                  </a:lnTo>
                  <a:lnTo>
                    <a:pt x="220156" y="606018"/>
                  </a:lnTo>
                  <a:lnTo>
                    <a:pt x="179058" y="590353"/>
                  </a:lnTo>
                  <a:lnTo>
                    <a:pt x="141002" y="569252"/>
                  </a:lnTo>
                  <a:lnTo>
                    <a:pt x="106466" y="543194"/>
                  </a:lnTo>
                  <a:lnTo>
                    <a:pt x="75930" y="512658"/>
                  </a:lnTo>
                  <a:lnTo>
                    <a:pt x="49872" y="478122"/>
                  </a:lnTo>
                  <a:lnTo>
                    <a:pt x="28771" y="440066"/>
                  </a:lnTo>
                  <a:lnTo>
                    <a:pt x="13106" y="398968"/>
                  </a:lnTo>
                  <a:lnTo>
                    <a:pt x="3356" y="355307"/>
                  </a:lnTo>
                  <a:lnTo>
                    <a:pt x="0" y="309562"/>
                  </a:lnTo>
                  <a:lnTo>
                    <a:pt x="3356" y="263817"/>
                  </a:lnTo>
                  <a:lnTo>
                    <a:pt x="13106" y="220156"/>
                  </a:lnTo>
                  <a:lnTo>
                    <a:pt x="28771" y="179058"/>
                  </a:lnTo>
                  <a:lnTo>
                    <a:pt x="49872" y="141002"/>
                  </a:lnTo>
                  <a:lnTo>
                    <a:pt x="75930" y="106466"/>
                  </a:lnTo>
                  <a:lnTo>
                    <a:pt x="106466" y="75930"/>
                  </a:lnTo>
                  <a:lnTo>
                    <a:pt x="141002" y="49872"/>
                  </a:lnTo>
                  <a:lnTo>
                    <a:pt x="179058" y="28771"/>
                  </a:lnTo>
                  <a:lnTo>
                    <a:pt x="220156" y="13106"/>
                  </a:lnTo>
                  <a:lnTo>
                    <a:pt x="263817" y="3356"/>
                  </a:lnTo>
                  <a:lnTo>
                    <a:pt x="309562" y="0"/>
                  </a:lnTo>
                  <a:lnTo>
                    <a:pt x="355307" y="3356"/>
                  </a:lnTo>
                  <a:lnTo>
                    <a:pt x="398968" y="13106"/>
                  </a:lnTo>
                  <a:lnTo>
                    <a:pt x="440066" y="28771"/>
                  </a:lnTo>
                  <a:lnTo>
                    <a:pt x="478122" y="49872"/>
                  </a:lnTo>
                  <a:lnTo>
                    <a:pt x="512658" y="75930"/>
                  </a:lnTo>
                  <a:lnTo>
                    <a:pt x="543194" y="106466"/>
                  </a:lnTo>
                  <a:lnTo>
                    <a:pt x="569252" y="141002"/>
                  </a:lnTo>
                  <a:lnTo>
                    <a:pt x="590353" y="179058"/>
                  </a:lnTo>
                  <a:lnTo>
                    <a:pt x="606018" y="220156"/>
                  </a:lnTo>
                  <a:lnTo>
                    <a:pt x="615768" y="263817"/>
                  </a:lnTo>
                  <a:lnTo>
                    <a:pt x="619125" y="309562"/>
                  </a:lnTo>
                  <a:lnTo>
                    <a:pt x="615768" y="355307"/>
                  </a:lnTo>
                  <a:lnTo>
                    <a:pt x="606018" y="398968"/>
                  </a:lnTo>
                  <a:lnTo>
                    <a:pt x="590353" y="440066"/>
                  </a:lnTo>
                  <a:lnTo>
                    <a:pt x="569252" y="478122"/>
                  </a:lnTo>
                  <a:lnTo>
                    <a:pt x="543194" y="512658"/>
                  </a:lnTo>
                  <a:lnTo>
                    <a:pt x="512658" y="543194"/>
                  </a:lnTo>
                  <a:lnTo>
                    <a:pt x="478122" y="569252"/>
                  </a:lnTo>
                  <a:lnTo>
                    <a:pt x="440066" y="590353"/>
                  </a:lnTo>
                  <a:lnTo>
                    <a:pt x="398968" y="606018"/>
                  </a:lnTo>
                  <a:lnTo>
                    <a:pt x="355307" y="615768"/>
                  </a:lnTo>
                  <a:lnTo>
                    <a:pt x="309562" y="6191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19301" y="2045746"/>
              <a:ext cx="523875" cy="523240"/>
            </a:xfrm>
            <a:custGeom>
              <a:avLst/>
              <a:gdLst/>
              <a:ahLst/>
              <a:cxnLst/>
              <a:rect l="l" t="t" r="r" b="b"/>
              <a:pathLst>
                <a:path w="523875" h="523239">
                  <a:moveTo>
                    <a:pt x="306590" y="3809"/>
                  </a:moveTo>
                  <a:lnTo>
                    <a:pt x="217031" y="3809"/>
                  </a:lnTo>
                  <a:lnTo>
                    <a:pt x="236136" y="0"/>
                  </a:lnTo>
                  <a:lnTo>
                    <a:pt x="287485" y="0"/>
                  </a:lnTo>
                  <a:lnTo>
                    <a:pt x="306590" y="3809"/>
                  </a:lnTo>
                  <a:close/>
                </a:path>
                <a:path w="523875" h="523239">
                  <a:moveTo>
                    <a:pt x="300245" y="520699"/>
                  </a:moveTo>
                  <a:lnTo>
                    <a:pt x="223377" y="520699"/>
                  </a:lnTo>
                  <a:lnTo>
                    <a:pt x="191951" y="514349"/>
                  </a:lnTo>
                  <a:lnTo>
                    <a:pt x="185774" y="511809"/>
                  </a:lnTo>
                  <a:lnTo>
                    <a:pt x="179644" y="510539"/>
                  </a:lnTo>
                  <a:lnTo>
                    <a:pt x="155661" y="500379"/>
                  </a:lnTo>
                  <a:lnTo>
                    <a:pt x="138334" y="492759"/>
                  </a:lnTo>
                  <a:lnTo>
                    <a:pt x="132701" y="488949"/>
                  </a:lnTo>
                  <a:lnTo>
                    <a:pt x="127148" y="486409"/>
                  </a:lnTo>
                  <a:lnTo>
                    <a:pt x="95639" y="463549"/>
                  </a:lnTo>
                  <a:lnTo>
                    <a:pt x="81196" y="450849"/>
                  </a:lnTo>
                  <a:lnTo>
                    <a:pt x="76593" y="447039"/>
                  </a:lnTo>
                  <a:lnTo>
                    <a:pt x="72102" y="441959"/>
                  </a:lnTo>
                  <a:lnTo>
                    <a:pt x="67728" y="436879"/>
                  </a:lnTo>
                  <a:lnTo>
                    <a:pt x="63471" y="431799"/>
                  </a:lnTo>
                  <a:lnTo>
                    <a:pt x="59330" y="427989"/>
                  </a:lnTo>
                  <a:lnTo>
                    <a:pt x="55312" y="422909"/>
                  </a:lnTo>
                  <a:lnTo>
                    <a:pt x="51421" y="417829"/>
                  </a:lnTo>
                  <a:lnTo>
                    <a:pt x="47656" y="412749"/>
                  </a:lnTo>
                  <a:lnTo>
                    <a:pt x="44018" y="406399"/>
                  </a:lnTo>
                  <a:lnTo>
                    <a:pt x="40511" y="401319"/>
                  </a:lnTo>
                  <a:lnTo>
                    <a:pt x="37139" y="396239"/>
                  </a:lnTo>
                  <a:lnTo>
                    <a:pt x="33903" y="389889"/>
                  </a:lnTo>
                  <a:lnTo>
                    <a:pt x="30803" y="384809"/>
                  </a:lnTo>
                  <a:lnTo>
                    <a:pt x="27841" y="378459"/>
                  </a:lnTo>
                  <a:lnTo>
                    <a:pt x="25022" y="373379"/>
                  </a:lnTo>
                  <a:lnTo>
                    <a:pt x="22346" y="367029"/>
                  </a:lnTo>
                  <a:lnTo>
                    <a:pt x="19812" y="361949"/>
                  </a:lnTo>
                  <a:lnTo>
                    <a:pt x="17424" y="355599"/>
                  </a:lnTo>
                  <a:lnTo>
                    <a:pt x="15185" y="349249"/>
                  </a:lnTo>
                  <a:lnTo>
                    <a:pt x="13094" y="342899"/>
                  </a:lnTo>
                  <a:lnTo>
                    <a:pt x="11152" y="337819"/>
                  </a:lnTo>
                  <a:lnTo>
                    <a:pt x="2708" y="299719"/>
                  </a:lnTo>
                  <a:lnTo>
                    <a:pt x="0" y="253999"/>
                  </a:lnTo>
                  <a:lnTo>
                    <a:pt x="189" y="248919"/>
                  </a:lnTo>
                  <a:lnTo>
                    <a:pt x="4906" y="210819"/>
                  </a:lnTo>
                  <a:lnTo>
                    <a:pt x="6238" y="204469"/>
                  </a:lnTo>
                  <a:lnTo>
                    <a:pt x="17424" y="167639"/>
                  </a:lnTo>
                  <a:lnTo>
                    <a:pt x="19812" y="161289"/>
                  </a:lnTo>
                  <a:lnTo>
                    <a:pt x="22346" y="154939"/>
                  </a:lnTo>
                  <a:lnTo>
                    <a:pt x="25022" y="149859"/>
                  </a:lnTo>
                  <a:lnTo>
                    <a:pt x="27841" y="143509"/>
                  </a:lnTo>
                  <a:lnTo>
                    <a:pt x="30803" y="138429"/>
                  </a:lnTo>
                  <a:lnTo>
                    <a:pt x="33903" y="132079"/>
                  </a:lnTo>
                  <a:lnTo>
                    <a:pt x="37139" y="126999"/>
                  </a:lnTo>
                  <a:lnTo>
                    <a:pt x="59330" y="95249"/>
                  </a:lnTo>
                  <a:lnTo>
                    <a:pt x="72102" y="81279"/>
                  </a:lnTo>
                  <a:lnTo>
                    <a:pt x="76593" y="76199"/>
                  </a:lnTo>
                  <a:lnTo>
                    <a:pt x="81196" y="71119"/>
                  </a:lnTo>
                  <a:lnTo>
                    <a:pt x="85904" y="67309"/>
                  </a:lnTo>
                  <a:lnTo>
                    <a:pt x="90719" y="63499"/>
                  </a:lnTo>
                  <a:lnTo>
                    <a:pt x="95639" y="58419"/>
                  </a:lnTo>
                  <a:lnTo>
                    <a:pt x="127148" y="36829"/>
                  </a:lnTo>
                  <a:lnTo>
                    <a:pt x="132701" y="33019"/>
                  </a:lnTo>
                  <a:lnTo>
                    <a:pt x="144042" y="27939"/>
                  </a:lnTo>
                  <a:lnTo>
                    <a:pt x="149818" y="24129"/>
                  </a:lnTo>
                  <a:lnTo>
                    <a:pt x="167543" y="16509"/>
                  </a:lnTo>
                  <a:lnTo>
                    <a:pt x="173567" y="15239"/>
                  </a:lnTo>
                  <a:lnTo>
                    <a:pt x="185774" y="10159"/>
                  </a:lnTo>
                  <a:lnTo>
                    <a:pt x="204418" y="6349"/>
                  </a:lnTo>
                  <a:lnTo>
                    <a:pt x="210709" y="3809"/>
                  </a:lnTo>
                  <a:lnTo>
                    <a:pt x="312912" y="3809"/>
                  </a:lnTo>
                  <a:lnTo>
                    <a:pt x="319204" y="6349"/>
                  </a:lnTo>
                  <a:lnTo>
                    <a:pt x="337847" y="10159"/>
                  </a:lnTo>
                  <a:lnTo>
                    <a:pt x="350055" y="15239"/>
                  </a:lnTo>
                  <a:lnTo>
                    <a:pt x="356079" y="16509"/>
                  </a:lnTo>
                  <a:lnTo>
                    <a:pt x="373804" y="24129"/>
                  </a:lnTo>
                  <a:lnTo>
                    <a:pt x="379579" y="27939"/>
                  </a:lnTo>
                  <a:lnTo>
                    <a:pt x="390921" y="33019"/>
                  </a:lnTo>
                  <a:lnTo>
                    <a:pt x="396474" y="36829"/>
                  </a:lnTo>
                  <a:lnTo>
                    <a:pt x="427982" y="58419"/>
                  </a:lnTo>
                  <a:lnTo>
                    <a:pt x="432903" y="63499"/>
                  </a:lnTo>
                  <a:lnTo>
                    <a:pt x="437717" y="67309"/>
                  </a:lnTo>
                  <a:lnTo>
                    <a:pt x="442426" y="71119"/>
                  </a:lnTo>
                  <a:lnTo>
                    <a:pt x="447029" y="76199"/>
                  </a:lnTo>
                  <a:lnTo>
                    <a:pt x="451520" y="81279"/>
                  </a:lnTo>
                  <a:lnTo>
                    <a:pt x="455894" y="85089"/>
                  </a:lnTo>
                  <a:lnTo>
                    <a:pt x="479604" y="115569"/>
                  </a:lnTo>
                  <a:lnTo>
                    <a:pt x="483111" y="120649"/>
                  </a:lnTo>
                  <a:lnTo>
                    <a:pt x="237986" y="120649"/>
                  </a:lnTo>
                  <a:lnTo>
                    <a:pt x="226941" y="121919"/>
                  </a:lnTo>
                  <a:lnTo>
                    <a:pt x="221493" y="123189"/>
                  </a:lnTo>
                  <a:lnTo>
                    <a:pt x="210746" y="126999"/>
                  </a:lnTo>
                  <a:lnTo>
                    <a:pt x="205491" y="128269"/>
                  </a:lnTo>
                  <a:lnTo>
                    <a:pt x="167154" y="151129"/>
                  </a:lnTo>
                  <a:lnTo>
                    <a:pt x="141454" y="180339"/>
                  </a:lnTo>
                  <a:lnTo>
                    <a:pt x="135809" y="189229"/>
                  </a:lnTo>
                  <a:lnTo>
                    <a:pt x="133305" y="194309"/>
                  </a:lnTo>
                  <a:lnTo>
                    <a:pt x="128934" y="204469"/>
                  </a:lnTo>
                  <a:lnTo>
                    <a:pt x="127084" y="210819"/>
                  </a:lnTo>
                  <a:lnTo>
                    <a:pt x="124057" y="220979"/>
                  </a:lnTo>
                  <a:lnTo>
                    <a:pt x="120630" y="255269"/>
                  </a:lnTo>
                  <a:lnTo>
                    <a:pt x="120829" y="260349"/>
                  </a:lnTo>
                  <a:lnTo>
                    <a:pt x="131228" y="303529"/>
                  </a:lnTo>
                  <a:lnTo>
                    <a:pt x="138809" y="317499"/>
                  </a:lnTo>
                  <a:lnTo>
                    <a:pt x="141747" y="322579"/>
                  </a:lnTo>
                  <a:lnTo>
                    <a:pt x="148228" y="331469"/>
                  </a:lnTo>
                  <a:lnTo>
                    <a:pt x="151745" y="336549"/>
                  </a:lnTo>
                  <a:lnTo>
                    <a:pt x="159331" y="344169"/>
                  </a:lnTo>
                  <a:lnTo>
                    <a:pt x="163369" y="347979"/>
                  </a:lnTo>
                  <a:lnTo>
                    <a:pt x="171937" y="355599"/>
                  </a:lnTo>
                  <a:lnTo>
                    <a:pt x="176431" y="358139"/>
                  </a:lnTo>
                  <a:lnTo>
                    <a:pt x="185841" y="364489"/>
                  </a:lnTo>
                  <a:lnTo>
                    <a:pt x="190718" y="367029"/>
                  </a:lnTo>
                  <a:lnTo>
                    <a:pt x="200816" y="372109"/>
                  </a:lnTo>
                  <a:lnTo>
                    <a:pt x="205997" y="373379"/>
                  </a:lnTo>
                  <a:lnTo>
                    <a:pt x="216619" y="377189"/>
                  </a:lnTo>
                  <a:lnTo>
                    <a:pt x="232992" y="380999"/>
                  </a:lnTo>
                  <a:lnTo>
                    <a:pt x="238523" y="380999"/>
                  </a:lnTo>
                  <a:lnTo>
                    <a:pt x="249669" y="382269"/>
                  </a:lnTo>
                  <a:lnTo>
                    <a:pt x="368123" y="382269"/>
                  </a:lnTo>
                  <a:lnTo>
                    <a:pt x="385627" y="400049"/>
                  </a:lnTo>
                  <a:lnTo>
                    <a:pt x="483954" y="400049"/>
                  </a:lnTo>
                  <a:lnTo>
                    <a:pt x="483111" y="401319"/>
                  </a:lnTo>
                  <a:lnTo>
                    <a:pt x="479604" y="406399"/>
                  </a:lnTo>
                  <a:lnTo>
                    <a:pt x="475966" y="412749"/>
                  </a:lnTo>
                  <a:lnTo>
                    <a:pt x="472201" y="417829"/>
                  </a:lnTo>
                  <a:lnTo>
                    <a:pt x="468310" y="422909"/>
                  </a:lnTo>
                  <a:lnTo>
                    <a:pt x="464291" y="427989"/>
                  </a:lnTo>
                  <a:lnTo>
                    <a:pt x="460151" y="431799"/>
                  </a:lnTo>
                  <a:lnTo>
                    <a:pt x="455894" y="436879"/>
                  </a:lnTo>
                  <a:lnTo>
                    <a:pt x="451520" y="441959"/>
                  </a:lnTo>
                  <a:lnTo>
                    <a:pt x="447029" y="447039"/>
                  </a:lnTo>
                  <a:lnTo>
                    <a:pt x="442426" y="450849"/>
                  </a:lnTo>
                  <a:lnTo>
                    <a:pt x="437717" y="455929"/>
                  </a:lnTo>
                  <a:lnTo>
                    <a:pt x="401945" y="482599"/>
                  </a:lnTo>
                  <a:lnTo>
                    <a:pt x="390921" y="488949"/>
                  </a:lnTo>
                  <a:lnTo>
                    <a:pt x="385287" y="492759"/>
                  </a:lnTo>
                  <a:lnTo>
                    <a:pt x="367961" y="500379"/>
                  </a:lnTo>
                  <a:lnTo>
                    <a:pt x="343978" y="510539"/>
                  </a:lnTo>
                  <a:lnTo>
                    <a:pt x="337847" y="511809"/>
                  </a:lnTo>
                  <a:lnTo>
                    <a:pt x="331671" y="514349"/>
                  </a:lnTo>
                  <a:lnTo>
                    <a:pt x="300245" y="520699"/>
                  </a:lnTo>
                  <a:close/>
                </a:path>
                <a:path w="523875" h="523239">
                  <a:moveTo>
                    <a:pt x="483954" y="400049"/>
                  </a:moveTo>
                  <a:lnTo>
                    <a:pt x="385627" y="400049"/>
                  </a:lnTo>
                  <a:lnTo>
                    <a:pt x="399932" y="384809"/>
                  </a:lnTo>
                  <a:lnTo>
                    <a:pt x="351071" y="336549"/>
                  </a:lnTo>
                  <a:lnTo>
                    <a:pt x="354704" y="332739"/>
                  </a:lnTo>
                  <a:lnTo>
                    <a:pt x="358053" y="327659"/>
                  </a:lnTo>
                  <a:lnTo>
                    <a:pt x="364180" y="318769"/>
                  </a:lnTo>
                  <a:lnTo>
                    <a:pt x="378950" y="281939"/>
                  </a:lnTo>
                  <a:lnTo>
                    <a:pt x="382705" y="248919"/>
                  </a:lnTo>
                  <a:lnTo>
                    <a:pt x="382063" y="237489"/>
                  </a:lnTo>
                  <a:lnTo>
                    <a:pt x="367707" y="190499"/>
                  </a:lnTo>
                  <a:lnTo>
                    <a:pt x="359005" y="176529"/>
                  </a:lnTo>
                  <a:lnTo>
                    <a:pt x="355712" y="171449"/>
                  </a:lnTo>
                  <a:lnTo>
                    <a:pt x="323111" y="140969"/>
                  </a:lnTo>
                  <a:lnTo>
                    <a:pt x="287709" y="125729"/>
                  </a:lnTo>
                  <a:lnTo>
                    <a:pt x="276854" y="121919"/>
                  </a:lnTo>
                  <a:lnTo>
                    <a:pt x="271366" y="121919"/>
                  </a:lnTo>
                  <a:lnTo>
                    <a:pt x="260266" y="120649"/>
                  </a:lnTo>
                  <a:lnTo>
                    <a:pt x="483111" y="120649"/>
                  </a:lnTo>
                  <a:lnTo>
                    <a:pt x="486482" y="126999"/>
                  </a:lnTo>
                  <a:lnTo>
                    <a:pt x="489718" y="132079"/>
                  </a:lnTo>
                  <a:lnTo>
                    <a:pt x="492819" y="138429"/>
                  </a:lnTo>
                  <a:lnTo>
                    <a:pt x="495781" y="143509"/>
                  </a:lnTo>
                  <a:lnTo>
                    <a:pt x="498600" y="149859"/>
                  </a:lnTo>
                  <a:lnTo>
                    <a:pt x="501276" y="154939"/>
                  </a:lnTo>
                  <a:lnTo>
                    <a:pt x="503809" y="161289"/>
                  </a:lnTo>
                  <a:lnTo>
                    <a:pt x="506197" y="167639"/>
                  </a:lnTo>
                  <a:lnTo>
                    <a:pt x="508437" y="172719"/>
                  </a:lnTo>
                  <a:lnTo>
                    <a:pt x="518715" y="210819"/>
                  </a:lnTo>
                  <a:lnTo>
                    <a:pt x="519892" y="215899"/>
                  </a:lnTo>
                  <a:lnTo>
                    <a:pt x="523622" y="253999"/>
                  </a:lnTo>
                  <a:lnTo>
                    <a:pt x="523528" y="271779"/>
                  </a:lnTo>
                  <a:lnTo>
                    <a:pt x="518715" y="312419"/>
                  </a:lnTo>
                  <a:lnTo>
                    <a:pt x="510527" y="342899"/>
                  </a:lnTo>
                  <a:lnTo>
                    <a:pt x="508437" y="349249"/>
                  </a:lnTo>
                  <a:lnTo>
                    <a:pt x="506197" y="355599"/>
                  </a:lnTo>
                  <a:lnTo>
                    <a:pt x="503809" y="361949"/>
                  </a:lnTo>
                  <a:lnTo>
                    <a:pt x="501276" y="367029"/>
                  </a:lnTo>
                  <a:lnTo>
                    <a:pt x="498600" y="373379"/>
                  </a:lnTo>
                  <a:lnTo>
                    <a:pt x="495781" y="378459"/>
                  </a:lnTo>
                  <a:lnTo>
                    <a:pt x="492819" y="384809"/>
                  </a:lnTo>
                  <a:lnTo>
                    <a:pt x="489718" y="389889"/>
                  </a:lnTo>
                  <a:lnTo>
                    <a:pt x="486482" y="396239"/>
                  </a:lnTo>
                  <a:lnTo>
                    <a:pt x="483954" y="400049"/>
                  </a:lnTo>
                  <a:close/>
                </a:path>
                <a:path w="523875" h="523239">
                  <a:moveTo>
                    <a:pt x="266219" y="361949"/>
                  </a:moveTo>
                  <a:lnTo>
                    <a:pt x="237253" y="361949"/>
                  </a:lnTo>
                  <a:lnTo>
                    <a:pt x="222980" y="358139"/>
                  </a:lnTo>
                  <a:lnTo>
                    <a:pt x="216050" y="356869"/>
                  </a:lnTo>
                  <a:lnTo>
                    <a:pt x="202605" y="350519"/>
                  </a:lnTo>
                  <a:lnTo>
                    <a:pt x="196218" y="347979"/>
                  </a:lnTo>
                  <a:lnTo>
                    <a:pt x="184118" y="339089"/>
                  </a:lnTo>
                  <a:lnTo>
                    <a:pt x="155550" y="307339"/>
                  </a:lnTo>
                  <a:lnTo>
                    <a:pt x="141626" y="265429"/>
                  </a:lnTo>
                  <a:lnTo>
                    <a:pt x="141035" y="242569"/>
                  </a:lnTo>
                  <a:lnTo>
                    <a:pt x="141626" y="236219"/>
                  </a:lnTo>
                  <a:lnTo>
                    <a:pt x="155550" y="195579"/>
                  </a:lnTo>
                  <a:lnTo>
                    <a:pt x="184118" y="162559"/>
                  </a:lnTo>
                  <a:lnTo>
                    <a:pt x="222980" y="143509"/>
                  </a:lnTo>
                  <a:lnTo>
                    <a:pt x="237253" y="140969"/>
                  </a:lnTo>
                  <a:lnTo>
                    <a:pt x="266219" y="140969"/>
                  </a:lnTo>
                  <a:lnTo>
                    <a:pt x="307254" y="154939"/>
                  </a:lnTo>
                  <a:lnTo>
                    <a:pt x="339837" y="184149"/>
                  </a:lnTo>
                  <a:lnTo>
                    <a:pt x="359007" y="222249"/>
                  </a:lnTo>
                  <a:lnTo>
                    <a:pt x="362556" y="259079"/>
                  </a:lnTo>
                  <a:lnTo>
                    <a:pt x="361846" y="265429"/>
                  </a:lnTo>
                  <a:lnTo>
                    <a:pt x="347922" y="307339"/>
                  </a:lnTo>
                  <a:lnTo>
                    <a:pt x="319355" y="339089"/>
                  </a:lnTo>
                  <a:lnTo>
                    <a:pt x="307254" y="347979"/>
                  </a:lnTo>
                  <a:lnTo>
                    <a:pt x="300868" y="350519"/>
                  </a:lnTo>
                  <a:lnTo>
                    <a:pt x="287422" y="356869"/>
                  </a:lnTo>
                  <a:lnTo>
                    <a:pt x="280493" y="358139"/>
                  </a:lnTo>
                  <a:lnTo>
                    <a:pt x="266219" y="361949"/>
                  </a:lnTo>
                  <a:close/>
                </a:path>
                <a:path w="523875" h="523239">
                  <a:moveTo>
                    <a:pt x="368123" y="382269"/>
                  </a:moveTo>
                  <a:lnTo>
                    <a:pt x="255240" y="382269"/>
                  </a:lnTo>
                  <a:lnTo>
                    <a:pt x="266378" y="380999"/>
                  </a:lnTo>
                  <a:lnTo>
                    <a:pt x="271899" y="380999"/>
                  </a:lnTo>
                  <a:lnTo>
                    <a:pt x="288228" y="377189"/>
                  </a:lnTo>
                  <a:lnTo>
                    <a:pt x="298807" y="373379"/>
                  </a:lnTo>
                  <a:lnTo>
                    <a:pt x="303961" y="370839"/>
                  </a:lnTo>
                  <a:lnTo>
                    <a:pt x="313999" y="367029"/>
                  </a:lnTo>
                  <a:lnTo>
                    <a:pt x="318841" y="363219"/>
                  </a:lnTo>
                  <a:lnTo>
                    <a:pt x="328175" y="358139"/>
                  </a:lnTo>
                  <a:lnTo>
                    <a:pt x="332627" y="354329"/>
                  </a:lnTo>
                  <a:lnTo>
                    <a:pt x="336866" y="350519"/>
                  </a:lnTo>
                  <a:lnTo>
                    <a:pt x="368123" y="382269"/>
                  </a:lnTo>
                  <a:close/>
                </a:path>
                <a:path w="523875" h="523239">
                  <a:moveTo>
                    <a:pt x="287485" y="521969"/>
                  </a:moveTo>
                  <a:lnTo>
                    <a:pt x="236136" y="521969"/>
                  </a:lnTo>
                  <a:lnTo>
                    <a:pt x="229745" y="520699"/>
                  </a:lnTo>
                  <a:lnTo>
                    <a:pt x="293877" y="520699"/>
                  </a:lnTo>
                  <a:lnTo>
                    <a:pt x="287485" y="521969"/>
                  </a:lnTo>
                  <a:close/>
                </a:path>
                <a:path w="523875" h="523239">
                  <a:moveTo>
                    <a:pt x="274664" y="523239"/>
                  </a:moveTo>
                  <a:lnTo>
                    <a:pt x="248958" y="523239"/>
                  </a:lnTo>
                  <a:lnTo>
                    <a:pt x="242543" y="521969"/>
                  </a:lnTo>
                  <a:lnTo>
                    <a:pt x="281078" y="521969"/>
                  </a:lnTo>
                  <a:lnTo>
                    <a:pt x="274664" y="523239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964773" y="2048331"/>
            <a:ext cx="115633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500" b="0" spc="275" dirty="0">
                <a:latin typeface="Roboto"/>
                <a:cs typeface="Roboto"/>
              </a:rPr>
              <a:t>s</a:t>
            </a:r>
            <a:r>
              <a:rPr sz="2500" b="0" spc="310" dirty="0">
                <a:latin typeface="Roboto"/>
                <a:cs typeface="Roboto"/>
              </a:rPr>
              <a:t>e</a:t>
            </a:r>
            <a:r>
              <a:rPr sz="2500" b="0" spc="280" dirty="0">
                <a:latin typeface="Roboto"/>
                <a:cs typeface="Roboto"/>
              </a:rPr>
              <a:t>a</a:t>
            </a:r>
            <a:r>
              <a:rPr sz="2500" b="0" spc="270" dirty="0">
                <a:latin typeface="Roboto"/>
                <a:cs typeface="Roboto"/>
              </a:rPr>
              <a:t>r</a:t>
            </a:r>
            <a:r>
              <a:rPr sz="2500" b="0" spc="295" dirty="0">
                <a:latin typeface="Roboto"/>
                <a:cs typeface="Roboto"/>
              </a:rPr>
              <a:t>c</a:t>
            </a:r>
            <a:r>
              <a:rPr sz="2500" b="0" spc="-45" dirty="0">
                <a:latin typeface="Roboto"/>
                <a:cs typeface="Roboto"/>
              </a:rPr>
              <a:t>h</a:t>
            </a:r>
            <a:endParaRPr sz="25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56287" y="2120741"/>
            <a:ext cx="23882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220" dirty="0">
                <a:solidFill>
                  <a:srgbClr val="737373"/>
                </a:solidFill>
                <a:latin typeface="Roboto"/>
                <a:cs typeface="Roboto"/>
              </a:rPr>
              <a:t>www</a:t>
            </a:r>
            <a:r>
              <a:rPr sz="2000" spc="-10" dirty="0">
                <a:solidFill>
                  <a:srgbClr val="737373"/>
                </a:solidFill>
                <a:latin typeface="Roboto"/>
                <a:cs typeface="Roboto"/>
              </a:rPr>
              <a:t>.</a:t>
            </a:r>
            <a:r>
              <a:rPr sz="2000" spc="-260" dirty="0">
                <a:solidFill>
                  <a:srgbClr val="737373"/>
                </a:solidFill>
                <a:latin typeface="Roboto"/>
                <a:cs typeface="Roboto"/>
              </a:rPr>
              <a:t> </a:t>
            </a:r>
            <a:r>
              <a:rPr sz="2000" spc="235" dirty="0">
                <a:solidFill>
                  <a:srgbClr val="737373"/>
                </a:solidFill>
                <a:latin typeface="Roboto"/>
                <a:cs typeface="Roboto"/>
              </a:rPr>
              <a:t>c</a:t>
            </a:r>
            <a:r>
              <a:rPr sz="2000" spc="220" dirty="0">
                <a:solidFill>
                  <a:srgbClr val="737373"/>
                </a:solidFill>
                <a:latin typeface="Roboto"/>
                <a:cs typeface="Roboto"/>
              </a:rPr>
              <a:t>a</a:t>
            </a:r>
            <a:r>
              <a:rPr sz="2000" spc="210" dirty="0">
                <a:solidFill>
                  <a:srgbClr val="737373"/>
                </a:solidFill>
                <a:latin typeface="Roboto"/>
                <a:cs typeface="Roboto"/>
              </a:rPr>
              <a:t>r</a:t>
            </a:r>
            <a:r>
              <a:rPr sz="2000" spc="-15" dirty="0">
                <a:solidFill>
                  <a:srgbClr val="737373"/>
                </a:solidFill>
                <a:latin typeface="Roboto"/>
                <a:cs typeface="Roboto"/>
              </a:rPr>
              <a:t>s</a:t>
            </a:r>
            <a:r>
              <a:rPr sz="2000" spc="-260" dirty="0">
                <a:solidFill>
                  <a:srgbClr val="737373"/>
                </a:solidFill>
                <a:latin typeface="Roboto"/>
                <a:cs typeface="Roboto"/>
              </a:rPr>
              <a:t> </a:t>
            </a:r>
            <a:r>
              <a:rPr sz="2000" spc="229" dirty="0">
                <a:solidFill>
                  <a:srgbClr val="737373"/>
                </a:solidFill>
                <a:latin typeface="Roboto"/>
                <a:cs typeface="Roboto"/>
              </a:rPr>
              <a:t>2</a:t>
            </a:r>
            <a:r>
              <a:rPr sz="2000" spc="-5" dirty="0">
                <a:solidFill>
                  <a:srgbClr val="737373"/>
                </a:solidFill>
                <a:latin typeface="Roboto"/>
                <a:cs typeface="Roboto"/>
              </a:rPr>
              <a:t>4</a:t>
            </a:r>
            <a:r>
              <a:rPr sz="2000" spc="-260" dirty="0">
                <a:solidFill>
                  <a:srgbClr val="73737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737373"/>
                </a:solidFill>
                <a:latin typeface="Roboto"/>
                <a:cs typeface="Roboto"/>
              </a:rPr>
              <a:t>.</a:t>
            </a:r>
            <a:r>
              <a:rPr sz="2000" spc="-260" dirty="0">
                <a:solidFill>
                  <a:srgbClr val="737373"/>
                </a:solidFill>
                <a:latin typeface="Roboto"/>
                <a:cs typeface="Roboto"/>
              </a:rPr>
              <a:t> </a:t>
            </a:r>
            <a:r>
              <a:rPr sz="2000" spc="235" dirty="0">
                <a:solidFill>
                  <a:srgbClr val="737373"/>
                </a:solidFill>
                <a:latin typeface="Roboto"/>
                <a:cs typeface="Roboto"/>
              </a:rPr>
              <a:t>co</a:t>
            </a:r>
            <a:r>
              <a:rPr sz="2000" dirty="0">
                <a:solidFill>
                  <a:srgbClr val="737373"/>
                </a:solidFill>
                <a:latin typeface="Roboto"/>
                <a:cs typeface="Roboto"/>
              </a:rPr>
              <a:t>m</a:t>
            </a:r>
            <a:endParaRPr sz="20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3963" y="2861423"/>
            <a:ext cx="10631805" cy="443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100"/>
              </a:spcBef>
            </a:pPr>
            <a:r>
              <a:rPr sz="5500" b="1" spc="45" dirty="0">
                <a:solidFill>
                  <a:srgbClr val="FFFFFF"/>
                </a:solidFill>
                <a:latin typeface="Tahoma"/>
                <a:cs typeface="Tahoma"/>
              </a:rPr>
              <a:t>PROBLEM</a:t>
            </a:r>
            <a:r>
              <a:rPr sz="5500" b="1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00" b="1" spc="-55" dirty="0">
                <a:solidFill>
                  <a:srgbClr val="D00D11"/>
                </a:solidFill>
                <a:latin typeface="Tahoma"/>
                <a:cs typeface="Tahoma"/>
              </a:rPr>
              <a:t>UNDERSTANDING</a:t>
            </a:r>
            <a:endParaRPr sz="5500">
              <a:latin typeface="Tahoma"/>
              <a:cs typeface="Tahoma"/>
            </a:endParaRPr>
          </a:p>
          <a:p>
            <a:pPr marL="12700" marR="5080" algn="ctr">
              <a:lnSpc>
                <a:spcPct val="115599"/>
              </a:lnSpc>
              <a:spcBef>
                <a:spcPts val="3175"/>
              </a:spcBef>
            </a:pPr>
            <a:r>
              <a:rPr sz="2000" spc="30" dirty="0">
                <a:solidFill>
                  <a:srgbClr val="FFFFFF"/>
                </a:solidFill>
                <a:latin typeface="Roboto"/>
                <a:cs typeface="Roboto"/>
              </a:rPr>
              <a:t>As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per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Times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India,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Roboto"/>
                <a:cs typeface="Roboto"/>
              </a:rPr>
              <a:t>Small-town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India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FFFFFF"/>
                </a:solidFill>
                <a:latin typeface="Roboto"/>
                <a:cs typeface="Roboto"/>
              </a:rPr>
              <a:t>is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cashing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FFFFFF"/>
                </a:solidFill>
                <a:latin typeface="Roboto"/>
                <a:cs typeface="Roboto"/>
              </a:rPr>
              <a:t>on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its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Roboto"/>
                <a:cs typeface="Roboto"/>
              </a:rPr>
              <a:t>luxury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cars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taking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advantage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2000" spc="-484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soaring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demand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resultant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rise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prices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Roboto"/>
                <a:cs typeface="Roboto"/>
              </a:rPr>
              <a:t>pre-used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luxe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vehicles.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first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six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 months</a:t>
            </a:r>
            <a:r>
              <a:rPr sz="20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0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Calendar</a:t>
            </a:r>
            <a:r>
              <a:rPr sz="20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2022,</a:t>
            </a:r>
            <a:r>
              <a:rPr sz="20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Tier</a:t>
            </a:r>
            <a:r>
              <a:rPr sz="200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Roboto"/>
                <a:cs typeface="Roboto"/>
              </a:rPr>
              <a:t>2</a:t>
            </a:r>
            <a:r>
              <a:rPr sz="20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Roboto"/>
                <a:cs typeface="Roboto"/>
              </a:rPr>
              <a:t>luxury</a:t>
            </a:r>
            <a:r>
              <a:rPr sz="20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car</a:t>
            </a:r>
            <a:r>
              <a:rPr sz="20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listings</a:t>
            </a:r>
            <a:r>
              <a:rPr sz="20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were</a:t>
            </a:r>
            <a:r>
              <a:rPr sz="200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Roboto"/>
                <a:cs typeface="Roboto"/>
              </a:rPr>
              <a:t>up</a:t>
            </a:r>
            <a:r>
              <a:rPr sz="20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45%</a:t>
            </a:r>
            <a:r>
              <a:rPr sz="20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compared</a:t>
            </a:r>
            <a:r>
              <a:rPr sz="20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z="20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40%</a:t>
            </a:r>
            <a:r>
              <a:rPr sz="200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for</a:t>
            </a:r>
            <a:r>
              <a:rPr sz="20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Tier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Roboto"/>
                <a:cs typeface="Roboto"/>
              </a:rPr>
              <a:t>1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listings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FFFFFF"/>
                </a:solidFill>
                <a:latin typeface="Roboto"/>
                <a:cs typeface="Roboto"/>
              </a:rPr>
              <a:t>on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OLX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Platform.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This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project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was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scraped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FFFFFF"/>
                </a:solidFill>
                <a:latin typeface="Roboto"/>
                <a:cs typeface="Roboto"/>
              </a:rPr>
              <a:t>on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24th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July,2022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Roboto"/>
                <a:cs typeface="Roboto"/>
              </a:rPr>
              <a:t>from </a:t>
            </a:r>
            <a:r>
              <a:rPr sz="20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Cars24.com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website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for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Used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cars.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have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taken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11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major</a:t>
            </a:r>
            <a:r>
              <a:rPr sz="200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cities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India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including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New </a:t>
            </a:r>
            <a:r>
              <a:rPr sz="2000" spc="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Delhi,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Chennai,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Bangalore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dataset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includes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21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explanatory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features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9176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entries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Used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cars.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aim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FFFFFF"/>
                </a:solidFill>
                <a:latin typeface="Roboto"/>
                <a:cs typeface="Roboto"/>
              </a:rPr>
              <a:t>is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predict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used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car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Prices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"/>
                <a:cs typeface="Roboto"/>
              </a:rPr>
              <a:t>for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our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client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respect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to </a:t>
            </a:r>
            <a:r>
              <a:rPr sz="2000" spc="-484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their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budgets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priorities.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Roboto"/>
                <a:cs typeface="Roboto"/>
              </a:rPr>
              <a:t>By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analyzing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previous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market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trends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price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ranges,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2000" spc="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upcoming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developments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future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prices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Roboto"/>
                <a:cs typeface="Roboto"/>
              </a:rPr>
              <a:t>will</a:t>
            </a:r>
            <a:r>
              <a:rPr sz="20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Roboto"/>
                <a:cs typeface="Roboto"/>
              </a:rPr>
              <a:t>be</a:t>
            </a:r>
            <a:r>
              <a:rPr sz="20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Roboto"/>
                <a:cs typeface="Roboto"/>
              </a:rPr>
              <a:t>predicted.</a:t>
            </a:r>
            <a:endParaRPr sz="200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796059" y="7761636"/>
            <a:ext cx="2696210" cy="533400"/>
            <a:chOff x="7796059" y="7761636"/>
            <a:chExt cx="2696210" cy="533400"/>
          </a:xfrm>
        </p:grpSpPr>
        <p:sp>
          <p:nvSpPr>
            <p:cNvPr id="12" name="object 12"/>
            <p:cNvSpPr/>
            <p:nvPr/>
          </p:nvSpPr>
          <p:spPr>
            <a:xfrm>
              <a:off x="7831773" y="8028237"/>
              <a:ext cx="2624455" cy="0"/>
            </a:xfrm>
            <a:custGeom>
              <a:avLst/>
              <a:gdLst/>
              <a:ahLst/>
              <a:cxnLst/>
              <a:rect l="l" t="t" r="r" b="b"/>
              <a:pathLst>
                <a:path w="2624454">
                  <a:moveTo>
                    <a:pt x="0" y="0"/>
                  </a:moveTo>
                  <a:lnTo>
                    <a:pt x="2624154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96059" y="7932987"/>
              <a:ext cx="47625" cy="190500"/>
            </a:xfrm>
            <a:custGeom>
              <a:avLst/>
              <a:gdLst/>
              <a:ahLst/>
              <a:cxnLst/>
              <a:rect l="l" t="t" r="r" b="b"/>
              <a:pathLst>
                <a:path w="47625" h="190500">
                  <a:moveTo>
                    <a:pt x="26967" y="190499"/>
                  </a:moveTo>
                  <a:lnTo>
                    <a:pt x="20652" y="190499"/>
                  </a:lnTo>
                  <a:lnTo>
                    <a:pt x="17615" y="189895"/>
                  </a:lnTo>
                  <a:lnTo>
                    <a:pt x="0" y="169845"/>
                  </a:lnTo>
                  <a:lnTo>
                    <a:pt x="0" y="20654"/>
                  </a:lnTo>
                  <a:lnTo>
                    <a:pt x="23809" y="0"/>
                  </a:lnTo>
                  <a:lnTo>
                    <a:pt x="26967" y="0"/>
                  </a:lnTo>
                  <a:lnTo>
                    <a:pt x="47619" y="20654"/>
                  </a:lnTo>
                  <a:lnTo>
                    <a:pt x="47619" y="169845"/>
                  </a:lnTo>
                  <a:lnTo>
                    <a:pt x="26967" y="190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77402" y="7761642"/>
              <a:ext cx="1614805" cy="533400"/>
            </a:xfrm>
            <a:custGeom>
              <a:avLst/>
              <a:gdLst/>
              <a:ahLst/>
              <a:cxnLst/>
              <a:rect l="l" t="t" r="r" b="b"/>
              <a:pathLst>
                <a:path w="1614804" h="533400">
                  <a:moveTo>
                    <a:pt x="533400" y="266700"/>
                  </a:moveTo>
                  <a:lnTo>
                    <a:pt x="529094" y="218757"/>
                  </a:lnTo>
                  <a:lnTo>
                    <a:pt x="516712" y="173634"/>
                  </a:lnTo>
                  <a:lnTo>
                    <a:pt x="496976" y="132092"/>
                  </a:lnTo>
                  <a:lnTo>
                    <a:pt x="470674" y="94869"/>
                  </a:lnTo>
                  <a:lnTo>
                    <a:pt x="438531" y="62725"/>
                  </a:lnTo>
                  <a:lnTo>
                    <a:pt x="401307" y="36410"/>
                  </a:lnTo>
                  <a:lnTo>
                    <a:pt x="359752" y="16687"/>
                  </a:lnTo>
                  <a:lnTo>
                    <a:pt x="314629" y="4292"/>
                  </a:lnTo>
                  <a:lnTo>
                    <a:pt x="266700" y="0"/>
                  </a:lnTo>
                  <a:lnTo>
                    <a:pt x="218757" y="4292"/>
                  </a:lnTo>
                  <a:lnTo>
                    <a:pt x="173634" y="16687"/>
                  </a:lnTo>
                  <a:lnTo>
                    <a:pt x="132080" y="36410"/>
                  </a:lnTo>
                  <a:lnTo>
                    <a:pt x="94869" y="62725"/>
                  </a:lnTo>
                  <a:lnTo>
                    <a:pt x="62712" y="94869"/>
                  </a:lnTo>
                  <a:lnTo>
                    <a:pt x="36410" y="132092"/>
                  </a:lnTo>
                  <a:lnTo>
                    <a:pt x="16675" y="173634"/>
                  </a:lnTo>
                  <a:lnTo>
                    <a:pt x="4292" y="218757"/>
                  </a:lnTo>
                  <a:lnTo>
                    <a:pt x="0" y="266700"/>
                  </a:lnTo>
                  <a:lnTo>
                    <a:pt x="4292" y="314642"/>
                  </a:lnTo>
                  <a:lnTo>
                    <a:pt x="16675" y="359765"/>
                  </a:lnTo>
                  <a:lnTo>
                    <a:pt x="36410" y="401307"/>
                  </a:lnTo>
                  <a:lnTo>
                    <a:pt x="62712" y="438531"/>
                  </a:lnTo>
                  <a:lnTo>
                    <a:pt x="94869" y="470674"/>
                  </a:lnTo>
                  <a:lnTo>
                    <a:pt x="132080" y="496989"/>
                  </a:lnTo>
                  <a:lnTo>
                    <a:pt x="173634" y="516712"/>
                  </a:lnTo>
                  <a:lnTo>
                    <a:pt x="218757" y="529107"/>
                  </a:lnTo>
                  <a:lnTo>
                    <a:pt x="266700" y="533400"/>
                  </a:lnTo>
                  <a:lnTo>
                    <a:pt x="314629" y="529107"/>
                  </a:lnTo>
                  <a:lnTo>
                    <a:pt x="359752" y="516712"/>
                  </a:lnTo>
                  <a:lnTo>
                    <a:pt x="401307" y="496989"/>
                  </a:lnTo>
                  <a:lnTo>
                    <a:pt x="438531" y="470674"/>
                  </a:lnTo>
                  <a:lnTo>
                    <a:pt x="470674" y="438531"/>
                  </a:lnTo>
                  <a:lnTo>
                    <a:pt x="496976" y="401307"/>
                  </a:lnTo>
                  <a:lnTo>
                    <a:pt x="516712" y="359765"/>
                  </a:lnTo>
                  <a:lnTo>
                    <a:pt x="529094" y="314642"/>
                  </a:lnTo>
                  <a:lnTo>
                    <a:pt x="533400" y="266700"/>
                  </a:lnTo>
                  <a:close/>
                </a:path>
                <a:path w="1614804" h="533400">
                  <a:moveTo>
                    <a:pt x="1614233" y="192011"/>
                  </a:moveTo>
                  <a:lnTo>
                    <a:pt x="1593583" y="171348"/>
                  </a:lnTo>
                  <a:lnTo>
                    <a:pt x="1590421" y="171348"/>
                  </a:lnTo>
                  <a:lnTo>
                    <a:pt x="1587271" y="171348"/>
                  </a:lnTo>
                  <a:lnTo>
                    <a:pt x="1566621" y="192011"/>
                  </a:lnTo>
                  <a:lnTo>
                    <a:pt x="1566621" y="341198"/>
                  </a:lnTo>
                  <a:lnTo>
                    <a:pt x="1587271" y="361848"/>
                  </a:lnTo>
                  <a:lnTo>
                    <a:pt x="1593583" y="361848"/>
                  </a:lnTo>
                  <a:lnTo>
                    <a:pt x="1614233" y="341198"/>
                  </a:lnTo>
                  <a:lnTo>
                    <a:pt x="1614233" y="1920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923426" y="7807659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219074" y="438149"/>
                  </a:moveTo>
                  <a:lnTo>
                    <a:pt x="168843" y="432364"/>
                  </a:lnTo>
                  <a:lnTo>
                    <a:pt x="122731" y="415882"/>
                  </a:lnTo>
                  <a:lnTo>
                    <a:pt x="82054" y="390021"/>
                  </a:lnTo>
                  <a:lnTo>
                    <a:pt x="48128" y="356095"/>
                  </a:lnTo>
                  <a:lnTo>
                    <a:pt x="22267" y="315418"/>
                  </a:lnTo>
                  <a:lnTo>
                    <a:pt x="5785" y="269306"/>
                  </a:lnTo>
                  <a:lnTo>
                    <a:pt x="0" y="219074"/>
                  </a:lnTo>
                  <a:lnTo>
                    <a:pt x="5785" y="168843"/>
                  </a:lnTo>
                  <a:lnTo>
                    <a:pt x="22267" y="122731"/>
                  </a:lnTo>
                  <a:lnTo>
                    <a:pt x="48128" y="82054"/>
                  </a:lnTo>
                  <a:lnTo>
                    <a:pt x="82054" y="48128"/>
                  </a:lnTo>
                  <a:lnTo>
                    <a:pt x="122731" y="22267"/>
                  </a:lnTo>
                  <a:lnTo>
                    <a:pt x="168843" y="5785"/>
                  </a:lnTo>
                  <a:lnTo>
                    <a:pt x="219074" y="0"/>
                  </a:lnTo>
                  <a:lnTo>
                    <a:pt x="269306" y="5785"/>
                  </a:lnTo>
                  <a:lnTo>
                    <a:pt x="315418" y="22267"/>
                  </a:lnTo>
                  <a:lnTo>
                    <a:pt x="356095" y="48128"/>
                  </a:lnTo>
                  <a:lnTo>
                    <a:pt x="390021" y="82054"/>
                  </a:lnTo>
                  <a:lnTo>
                    <a:pt x="415882" y="122731"/>
                  </a:lnTo>
                  <a:lnTo>
                    <a:pt x="432364" y="168843"/>
                  </a:lnTo>
                  <a:lnTo>
                    <a:pt x="438149" y="219074"/>
                  </a:lnTo>
                  <a:lnTo>
                    <a:pt x="432364" y="269306"/>
                  </a:lnTo>
                  <a:lnTo>
                    <a:pt x="415882" y="315418"/>
                  </a:lnTo>
                  <a:lnTo>
                    <a:pt x="390021" y="356095"/>
                  </a:lnTo>
                  <a:lnTo>
                    <a:pt x="356095" y="390021"/>
                  </a:lnTo>
                  <a:lnTo>
                    <a:pt x="315418" y="415882"/>
                  </a:lnTo>
                  <a:lnTo>
                    <a:pt x="269306" y="432364"/>
                  </a:lnTo>
                  <a:lnTo>
                    <a:pt x="219074" y="438149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57455" y="7841690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185737" y="371474"/>
                  </a:moveTo>
                  <a:lnTo>
                    <a:pt x="136361" y="364840"/>
                  </a:lnTo>
                  <a:lnTo>
                    <a:pt x="91992" y="346116"/>
                  </a:lnTo>
                  <a:lnTo>
                    <a:pt x="54401" y="317073"/>
                  </a:lnTo>
                  <a:lnTo>
                    <a:pt x="25358" y="279482"/>
                  </a:lnTo>
                  <a:lnTo>
                    <a:pt x="6634" y="235113"/>
                  </a:lnTo>
                  <a:lnTo>
                    <a:pt x="0" y="185737"/>
                  </a:lnTo>
                  <a:lnTo>
                    <a:pt x="6634" y="136361"/>
                  </a:lnTo>
                  <a:lnTo>
                    <a:pt x="25358" y="91992"/>
                  </a:lnTo>
                  <a:lnTo>
                    <a:pt x="54401" y="54401"/>
                  </a:lnTo>
                  <a:lnTo>
                    <a:pt x="91992" y="25358"/>
                  </a:lnTo>
                  <a:lnTo>
                    <a:pt x="136361" y="6634"/>
                  </a:lnTo>
                  <a:lnTo>
                    <a:pt x="185737" y="0"/>
                  </a:lnTo>
                  <a:lnTo>
                    <a:pt x="235113" y="6634"/>
                  </a:lnTo>
                  <a:lnTo>
                    <a:pt x="279482" y="25358"/>
                  </a:lnTo>
                  <a:lnTo>
                    <a:pt x="317073" y="54401"/>
                  </a:lnTo>
                  <a:lnTo>
                    <a:pt x="346116" y="91992"/>
                  </a:lnTo>
                  <a:lnTo>
                    <a:pt x="364840" y="136361"/>
                  </a:lnTo>
                  <a:lnTo>
                    <a:pt x="371474" y="185737"/>
                  </a:lnTo>
                  <a:lnTo>
                    <a:pt x="364840" y="235113"/>
                  </a:lnTo>
                  <a:lnTo>
                    <a:pt x="346116" y="279482"/>
                  </a:lnTo>
                  <a:lnTo>
                    <a:pt x="317073" y="317073"/>
                  </a:lnTo>
                  <a:lnTo>
                    <a:pt x="279482" y="346116"/>
                  </a:lnTo>
                  <a:lnTo>
                    <a:pt x="235113" y="364840"/>
                  </a:lnTo>
                  <a:lnTo>
                    <a:pt x="185737" y="371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97150" y="7881380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147637" y="295275"/>
                  </a:moveTo>
                  <a:lnTo>
                    <a:pt x="100972" y="287748"/>
                  </a:lnTo>
                  <a:lnTo>
                    <a:pt x="60444" y="266789"/>
                  </a:lnTo>
                  <a:lnTo>
                    <a:pt x="28485" y="234830"/>
                  </a:lnTo>
                  <a:lnTo>
                    <a:pt x="7526" y="194302"/>
                  </a:lnTo>
                  <a:lnTo>
                    <a:pt x="0" y="147637"/>
                  </a:lnTo>
                  <a:lnTo>
                    <a:pt x="7526" y="100972"/>
                  </a:lnTo>
                  <a:lnTo>
                    <a:pt x="28485" y="60444"/>
                  </a:lnTo>
                  <a:lnTo>
                    <a:pt x="60444" y="28485"/>
                  </a:lnTo>
                  <a:lnTo>
                    <a:pt x="100972" y="7526"/>
                  </a:lnTo>
                  <a:lnTo>
                    <a:pt x="147637" y="0"/>
                  </a:lnTo>
                  <a:lnTo>
                    <a:pt x="194302" y="7526"/>
                  </a:lnTo>
                  <a:lnTo>
                    <a:pt x="234830" y="28485"/>
                  </a:lnTo>
                  <a:lnTo>
                    <a:pt x="266789" y="60444"/>
                  </a:lnTo>
                  <a:lnTo>
                    <a:pt x="287748" y="100972"/>
                  </a:lnTo>
                  <a:lnTo>
                    <a:pt x="295275" y="147637"/>
                  </a:lnTo>
                  <a:lnTo>
                    <a:pt x="287748" y="194302"/>
                  </a:lnTo>
                  <a:lnTo>
                    <a:pt x="266789" y="234830"/>
                  </a:lnTo>
                  <a:lnTo>
                    <a:pt x="234830" y="266789"/>
                  </a:lnTo>
                  <a:lnTo>
                    <a:pt x="194302" y="287748"/>
                  </a:lnTo>
                  <a:lnTo>
                    <a:pt x="147637" y="295275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5140325"/>
            <a:chOff x="0" y="0"/>
            <a:chExt cx="18288000" cy="5140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7" cy="51403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214" y="1028700"/>
              <a:ext cx="10391752" cy="3181349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650419" y="5725411"/>
            <a:ext cx="955040" cy="864869"/>
            <a:chOff x="4650419" y="5725411"/>
            <a:chExt cx="955040" cy="864869"/>
          </a:xfrm>
        </p:grpSpPr>
        <p:sp>
          <p:nvSpPr>
            <p:cNvPr id="6" name="object 6"/>
            <p:cNvSpPr/>
            <p:nvPr/>
          </p:nvSpPr>
          <p:spPr>
            <a:xfrm>
              <a:off x="4650419" y="5725411"/>
              <a:ext cx="600075" cy="600075"/>
            </a:xfrm>
            <a:custGeom>
              <a:avLst/>
              <a:gdLst/>
              <a:ahLst/>
              <a:cxnLst/>
              <a:rect l="l" t="t" r="r" b="b"/>
              <a:pathLst>
                <a:path w="600075" h="600075">
                  <a:moveTo>
                    <a:pt x="300037" y="600075"/>
                  </a:moveTo>
                  <a:lnTo>
                    <a:pt x="256012" y="596827"/>
                  </a:lnTo>
                  <a:lnTo>
                    <a:pt x="212941" y="587155"/>
                  </a:lnTo>
                  <a:lnTo>
                    <a:pt x="171754" y="571268"/>
                  </a:lnTo>
                  <a:lnTo>
                    <a:pt x="133345" y="549509"/>
                  </a:lnTo>
                  <a:lnTo>
                    <a:pt x="98544" y="522350"/>
                  </a:lnTo>
                  <a:lnTo>
                    <a:pt x="68105" y="490379"/>
                  </a:lnTo>
                  <a:lnTo>
                    <a:pt x="42686" y="454287"/>
                  </a:lnTo>
                  <a:lnTo>
                    <a:pt x="22838" y="414856"/>
                  </a:lnTo>
                  <a:lnTo>
                    <a:pt x="8991" y="372940"/>
                  </a:lnTo>
                  <a:lnTo>
                    <a:pt x="1444" y="329446"/>
                  </a:lnTo>
                  <a:lnTo>
                    <a:pt x="0" y="300037"/>
                  </a:lnTo>
                  <a:lnTo>
                    <a:pt x="90" y="292671"/>
                  </a:lnTo>
                  <a:lnTo>
                    <a:pt x="4416" y="248744"/>
                  </a:lnTo>
                  <a:lnTo>
                    <a:pt x="15144" y="205919"/>
                  </a:lnTo>
                  <a:lnTo>
                    <a:pt x="32035" y="165139"/>
                  </a:lnTo>
                  <a:lnTo>
                    <a:pt x="54732" y="127271"/>
                  </a:lnTo>
                  <a:lnTo>
                    <a:pt x="82734" y="93151"/>
                  </a:lnTo>
                  <a:lnTo>
                    <a:pt x="115446" y="63502"/>
                  </a:lnTo>
                  <a:lnTo>
                    <a:pt x="152147" y="38979"/>
                  </a:lnTo>
                  <a:lnTo>
                    <a:pt x="192057" y="20103"/>
                  </a:lnTo>
                  <a:lnTo>
                    <a:pt x="234296" y="7290"/>
                  </a:lnTo>
                  <a:lnTo>
                    <a:pt x="277967" y="812"/>
                  </a:lnTo>
                  <a:lnTo>
                    <a:pt x="300037" y="0"/>
                  </a:lnTo>
                  <a:lnTo>
                    <a:pt x="307403" y="90"/>
                  </a:lnTo>
                  <a:lnTo>
                    <a:pt x="351330" y="4416"/>
                  </a:lnTo>
                  <a:lnTo>
                    <a:pt x="394155" y="15144"/>
                  </a:lnTo>
                  <a:lnTo>
                    <a:pt x="434935" y="32035"/>
                  </a:lnTo>
                  <a:lnTo>
                    <a:pt x="472803" y="54732"/>
                  </a:lnTo>
                  <a:lnTo>
                    <a:pt x="506923" y="82734"/>
                  </a:lnTo>
                  <a:lnTo>
                    <a:pt x="536572" y="115446"/>
                  </a:lnTo>
                  <a:lnTo>
                    <a:pt x="561095" y="152147"/>
                  </a:lnTo>
                  <a:lnTo>
                    <a:pt x="579971" y="192057"/>
                  </a:lnTo>
                  <a:lnTo>
                    <a:pt x="592784" y="234296"/>
                  </a:lnTo>
                  <a:lnTo>
                    <a:pt x="599262" y="277967"/>
                  </a:lnTo>
                  <a:lnTo>
                    <a:pt x="600075" y="300037"/>
                  </a:lnTo>
                  <a:lnTo>
                    <a:pt x="599984" y="307403"/>
                  </a:lnTo>
                  <a:lnTo>
                    <a:pt x="595658" y="351330"/>
                  </a:lnTo>
                  <a:lnTo>
                    <a:pt x="584930" y="394155"/>
                  </a:lnTo>
                  <a:lnTo>
                    <a:pt x="568039" y="434935"/>
                  </a:lnTo>
                  <a:lnTo>
                    <a:pt x="545342" y="472803"/>
                  </a:lnTo>
                  <a:lnTo>
                    <a:pt x="517340" y="506923"/>
                  </a:lnTo>
                  <a:lnTo>
                    <a:pt x="484628" y="536572"/>
                  </a:lnTo>
                  <a:lnTo>
                    <a:pt x="447927" y="561095"/>
                  </a:lnTo>
                  <a:lnTo>
                    <a:pt x="408017" y="579971"/>
                  </a:lnTo>
                  <a:lnTo>
                    <a:pt x="365778" y="592784"/>
                  </a:lnTo>
                  <a:lnTo>
                    <a:pt x="322107" y="599262"/>
                  </a:lnTo>
                  <a:lnTo>
                    <a:pt x="300037" y="600075"/>
                  </a:lnTo>
                  <a:close/>
                </a:path>
              </a:pathLst>
            </a:custGeom>
            <a:solidFill>
              <a:srgbClr val="FF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0917" y="5943599"/>
              <a:ext cx="714375" cy="646430"/>
            </a:xfrm>
            <a:custGeom>
              <a:avLst/>
              <a:gdLst/>
              <a:ahLst/>
              <a:cxnLst/>
              <a:rect l="l" t="t" r="r" b="b"/>
              <a:pathLst>
                <a:path w="714375" h="646429">
                  <a:moveTo>
                    <a:pt x="389505" y="549909"/>
                  </a:moveTo>
                  <a:lnTo>
                    <a:pt x="42231" y="549909"/>
                  </a:lnTo>
                  <a:lnTo>
                    <a:pt x="36021" y="548639"/>
                  </a:lnTo>
                  <a:lnTo>
                    <a:pt x="1235" y="514349"/>
                  </a:lnTo>
                  <a:lnTo>
                    <a:pt x="0" y="507999"/>
                  </a:lnTo>
                  <a:lnTo>
                    <a:pt x="0" y="41909"/>
                  </a:lnTo>
                  <a:lnTo>
                    <a:pt x="24091" y="5079"/>
                  </a:lnTo>
                  <a:lnTo>
                    <a:pt x="36021" y="0"/>
                  </a:lnTo>
                  <a:lnTo>
                    <a:pt x="678072" y="0"/>
                  </a:lnTo>
                  <a:lnTo>
                    <a:pt x="711375" y="31749"/>
                  </a:lnTo>
                  <a:lnTo>
                    <a:pt x="44465" y="31749"/>
                  </a:lnTo>
                  <a:lnTo>
                    <a:pt x="40489" y="34289"/>
                  </a:lnTo>
                  <a:lnTo>
                    <a:pt x="32458" y="45719"/>
                  </a:lnTo>
                  <a:lnTo>
                    <a:pt x="32458" y="96519"/>
                  </a:lnTo>
                  <a:lnTo>
                    <a:pt x="714093" y="96519"/>
                  </a:lnTo>
                  <a:lnTo>
                    <a:pt x="714093" y="128269"/>
                  </a:lnTo>
                  <a:lnTo>
                    <a:pt x="32458" y="128269"/>
                  </a:lnTo>
                  <a:lnTo>
                    <a:pt x="32458" y="502919"/>
                  </a:lnTo>
                  <a:lnTo>
                    <a:pt x="32870" y="505459"/>
                  </a:lnTo>
                  <a:lnTo>
                    <a:pt x="44465" y="516889"/>
                  </a:lnTo>
                  <a:lnTo>
                    <a:pt x="389505" y="516889"/>
                  </a:lnTo>
                  <a:lnTo>
                    <a:pt x="389505" y="549909"/>
                  </a:lnTo>
                  <a:close/>
                </a:path>
                <a:path w="714375" h="646429">
                  <a:moveTo>
                    <a:pt x="714093" y="96519"/>
                  </a:moveTo>
                  <a:lnTo>
                    <a:pt x="681634" y="96519"/>
                  </a:lnTo>
                  <a:lnTo>
                    <a:pt x="681634" y="45719"/>
                  </a:lnTo>
                  <a:lnTo>
                    <a:pt x="681222" y="43179"/>
                  </a:lnTo>
                  <a:lnTo>
                    <a:pt x="669627" y="31749"/>
                  </a:lnTo>
                  <a:lnTo>
                    <a:pt x="711375" y="31749"/>
                  </a:lnTo>
                  <a:lnTo>
                    <a:pt x="712857" y="35559"/>
                  </a:lnTo>
                  <a:lnTo>
                    <a:pt x="714093" y="41909"/>
                  </a:lnTo>
                  <a:lnTo>
                    <a:pt x="714093" y="96519"/>
                  </a:lnTo>
                  <a:close/>
                </a:path>
                <a:path w="714375" h="646429">
                  <a:moveTo>
                    <a:pt x="113605" y="80009"/>
                  </a:moveTo>
                  <a:lnTo>
                    <a:pt x="64917" y="80009"/>
                  </a:lnTo>
                  <a:lnTo>
                    <a:pt x="64917" y="48259"/>
                  </a:lnTo>
                  <a:lnTo>
                    <a:pt x="113605" y="48259"/>
                  </a:lnTo>
                  <a:lnTo>
                    <a:pt x="113605" y="80009"/>
                  </a:lnTo>
                  <a:close/>
                </a:path>
                <a:path w="714375" h="646429">
                  <a:moveTo>
                    <a:pt x="194752" y="80009"/>
                  </a:moveTo>
                  <a:lnTo>
                    <a:pt x="146064" y="80009"/>
                  </a:lnTo>
                  <a:lnTo>
                    <a:pt x="146064" y="48259"/>
                  </a:lnTo>
                  <a:lnTo>
                    <a:pt x="194752" y="48259"/>
                  </a:lnTo>
                  <a:lnTo>
                    <a:pt x="194752" y="80009"/>
                  </a:lnTo>
                  <a:close/>
                </a:path>
                <a:path w="714375" h="646429">
                  <a:moveTo>
                    <a:pt x="275899" y="80009"/>
                  </a:moveTo>
                  <a:lnTo>
                    <a:pt x="227211" y="80009"/>
                  </a:lnTo>
                  <a:lnTo>
                    <a:pt x="227211" y="48259"/>
                  </a:lnTo>
                  <a:lnTo>
                    <a:pt x="275899" y="48259"/>
                  </a:lnTo>
                  <a:lnTo>
                    <a:pt x="275899" y="80009"/>
                  </a:lnTo>
                  <a:close/>
                </a:path>
                <a:path w="714375" h="646429">
                  <a:moveTo>
                    <a:pt x="714093" y="209549"/>
                  </a:moveTo>
                  <a:lnTo>
                    <a:pt x="681634" y="209549"/>
                  </a:lnTo>
                  <a:lnTo>
                    <a:pt x="681634" y="128269"/>
                  </a:lnTo>
                  <a:lnTo>
                    <a:pt x="714093" y="128269"/>
                  </a:lnTo>
                  <a:lnTo>
                    <a:pt x="714093" y="209549"/>
                  </a:lnTo>
                  <a:close/>
                </a:path>
                <a:path w="714375" h="646429">
                  <a:moveTo>
                    <a:pt x="129835" y="193039"/>
                  </a:moveTo>
                  <a:lnTo>
                    <a:pt x="97376" y="193039"/>
                  </a:lnTo>
                  <a:lnTo>
                    <a:pt x="97376" y="177799"/>
                  </a:lnTo>
                  <a:lnTo>
                    <a:pt x="129835" y="177799"/>
                  </a:lnTo>
                  <a:lnTo>
                    <a:pt x="129835" y="193039"/>
                  </a:lnTo>
                  <a:close/>
                </a:path>
                <a:path w="714375" h="646429">
                  <a:moveTo>
                    <a:pt x="649175" y="209549"/>
                  </a:moveTo>
                  <a:lnTo>
                    <a:pt x="194752" y="209549"/>
                  </a:lnTo>
                  <a:lnTo>
                    <a:pt x="194752" y="177799"/>
                  </a:lnTo>
                  <a:lnTo>
                    <a:pt x="649175" y="177799"/>
                  </a:lnTo>
                  <a:lnTo>
                    <a:pt x="649175" y="209549"/>
                  </a:lnTo>
                  <a:close/>
                </a:path>
                <a:path w="714375" h="646429">
                  <a:moveTo>
                    <a:pt x="150286" y="322579"/>
                  </a:moveTo>
                  <a:lnTo>
                    <a:pt x="64917" y="322579"/>
                  </a:lnTo>
                  <a:lnTo>
                    <a:pt x="64917" y="290829"/>
                  </a:lnTo>
                  <a:lnTo>
                    <a:pt x="129835" y="290829"/>
                  </a:lnTo>
                  <a:lnTo>
                    <a:pt x="129835" y="274319"/>
                  </a:lnTo>
                  <a:lnTo>
                    <a:pt x="76924" y="274319"/>
                  </a:lnTo>
                  <a:lnTo>
                    <a:pt x="72947" y="273049"/>
                  </a:lnTo>
                  <a:lnTo>
                    <a:pt x="71192" y="271779"/>
                  </a:lnTo>
                  <a:lnTo>
                    <a:pt x="68149" y="267969"/>
                  </a:lnTo>
                  <a:lnTo>
                    <a:pt x="66976" y="266699"/>
                  </a:lnTo>
                  <a:lnTo>
                    <a:pt x="65329" y="262889"/>
                  </a:lnTo>
                  <a:lnTo>
                    <a:pt x="64917" y="260349"/>
                  </a:lnTo>
                  <a:lnTo>
                    <a:pt x="64917" y="208279"/>
                  </a:lnTo>
                  <a:lnTo>
                    <a:pt x="76924" y="194309"/>
                  </a:lnTo>
                  <a:lnTo>
                    <a:pt x="78994" y="193039"/>
                  </a:lnTo>
                  <a:lnTo>
                    <a:pt x="162293" y="193039"/>
                  </a:lnTo>
                  <a:lnTo>
                    <a:pt x="162293" y="226059"/>
                  </a:lnTo>
                  <a:lnTo>
                    <a:pt x="97376" y="226059"/>
                  </a:lnTo>
                  <a:lnTo>
                    <a:pt x="97376" y="242569"/>
                  </a:lnTo>
                  <a:lnTo>
                    <a:pt x="150286" y="242569"/>
                  </a:lnTo>
                  <a:lnTo>
                    <a:pt x="154263" y="243839"/>
                  </a:lnTo>
                  <a:lnTo>
                    <a:pt x="156018" y="245109"/>
                  </a:lnTo>
                  <a:lnTo>
                    <a:pt x="159062" y="248919"/>
                  </a:lnTo>
                  <a:lnTo>
                    <a:pt x="160234" y="250189"/>
                  </a:lnTo>
                  <a:lnTo>
                    <a:pt x="161882" y="253999"/>
                  </a:lnTo>
                  <a:lnTo>
                    <a:pt x="162293" y="256539"/>
                  </a:lnTo>
                  <a:lnTo>
                    <a:pt x="162293" y="308609"/>
                  </a:lnTo>
                  <a:lnTo>
                    <a:pt x="154263" y="321309"/>
                  </a:lnTo>
                  <a:lnTo>
                    <a:pt x="150286" y="322579"/>
                  </a:lnTo>
                  <a:close/>
                </a:path>
                <a:path w="714375" h="646429">
                  <a:moveTo>
                    <a:pt x="389505" y="274319"/>
                  </a:moveTo>
                  <a:lnTo>
                    <a:pt x="194752" y="274319"/>
                  </a:lnTo>
                  <a:lnTo>
                    <a:pt x="194752" y="242569"/>
                  </a:lnTo>
                  <a:lnTo>
                    <a:pt x="389505" y="242569"/>
                  </a:lnTo>
                  <a:lnTo>
                    <a:pt x="389505" y="274319"/>
                  </a:lnTo>
                  <a:close/>
                </a:path>
                <a:path w="714375" h="646429">
                  <a:moveTo>
                    <a:pt x="678072" y="646429"/>
                  </a:moveTo>
                  <a:lnTo>
                    <a:pt x="457985" y="646429"/>
                  </a:lnTo>
                  <a:lnTo>
                    <a:pt x="446055" y="641349"/>
                  </a:lnTo>
                  <a:lnTo>
                    <a:pt x="421964" y="604519"/>
                  </a:lnTo>
                  <a:lnTo>
                    <a:pt x="421964" y="284479"/>
                  </a:lnTo>
                  <a:lnTo>
                    <a:pt x="446055" y="248919"/>
                  </a:lnTo>
                  <a:lnTo>
                    <a:pt x="464196" y="242569"/>
                  </a:lnTo>
                  <a:lnTo>
                    <a:pt x="671861" y="242569"/>
                  </a:lnTo>
                  <a:lnTo>
                    <a:pt x="707916" y="266699"/>
                  </a:lnTo>
                  <a:lnTo>
                    <a:pt x="711210" y="274319"/>
                  </a:lnTo>
                  <a:lnTo>
                    <a:pt x="468500" y="274319"/>
                  </a:lnTo>
                  <a:lnTo>
                    <a:pt x="466430" y="275589"/>
                  </a:lnTo>
                  <a:lnTo>
                    <a:pt x="454423" y="288289"/>
                  </a:lnTo>
                  <a:lnTo>
                    <a:pt x="454423" y="290829"/>
                  </a:lnTo>
                  <a:lnTo>
                    <a:pt x="714093" y="290829"/>
                  </a:lnTo>
                  <a:lnTo>
                    <a:pt x="714093" y="322579"/>
                  </a:lnTo>
                  <a:lnTo>
                    <a:pt x="454423" y="322579"/>
                  </a:lnTo>
                  <a:lnTo>
                    <a:pt x="454423" y="516889"/>
                  </a:lnTo>
                  <a:lnTo>
                    <a:pt x="714093" y="516889"/>
                  </a:lnTo>
                  <a:lnTo>
                    <a:pt x="714093" y="549909"/>
                  </a:lnTo>
                  <a:lnTo>
                    <a:pt x="454423" y="549909"/>
                  </a:lnTo>
                  <a:lnTo>
                    <a:pt x="454423" y="600709"/>
                  </a:lnTo>
                  <a:lnTo>
                    <a:pt x="466430" y="614679"/>
                  </a:lnTo>
                  <a:lnTo>
                    <a:pt x="711375" y="614679"/>
                  </a:lnTo>
                  <a:lnTo>
                    <a:pt x="707916" y="623569"/>
                  </a:lnTo>
                  <a:lnTo>
                    <a:pt x="704398" y="628649"/>
                  </a:lnTo>
                  <a:lnTo>
                    <a:pt x="695267" y="637539"/>
                  </a:lnTo>
                  <a:lnTo>
                    <a:pt x="690002" y="641349"/>
                  </a:lnTo>
                  <a:lnTo>
                    <a:pt x="678072" y="646429"/>
                  </a:lnTo>
                  <a:close/>
                </a:path>
                <a:path w="714375" h="646429">
                  <a:moveTo>
                    <a:pt x="714093" y="290829"/>
                  </a:moveTo>
                  <a:lnTo>
                    <a:pt x="681634" y="290829"/>
                  </a:lnTo>
                  <a:lnTo>
                    <a:pt x="681634" y="288289"/>
                  </a:lnTo>
                  <a:lnTo>
                    <a:pt x="681222" y="287019"/>
                  </a:lnTo>
                  <a:lnTo>
                    <a:pt x="669627" y="275589"/>
                  </a:lnTo>
                  <a:lnTo>
                    <a:pt x="667557" y="274319"/>
                  </a:lnTo>
                  <a:lnTo>
                    <a:pt x="711210" y="274319"/>
                  </a:lnTo>
                  <a:lnTo>
                    <a:pt x="712857" y="278129"/>
                  </a:lnTo>
                  <a:lnTo>
                    <a:pt x="714093" y="284479"/>
                  </a:lnTo>
                  <a:lnTo>
                    <a:pt x="714093" y="290829"/>
                  </a:lnTo>
                  <a:close/>
                </a:path>
                <a:path w="714375" h="646429">
                  <a:moveTo>
                    <a:pt x="389505" y="339089"/>
                  </a:moveTo>
                  <a:lnTo>
                    <a:pt x="194752" y="339089"/>
                  </a:lnTo>
                  <a:lnTo>
                    <a:pt x="194752" y="307339"/>
                  </a:lnTo>
                  <a:lnTo>
                    <a:pt x="389505" y="307339"/>
                  </a:lnTo>
                  <a:lnTo>
                    <a:pt x="389505" y="339089"/>
                  </a:lnTo>
                  <a:close/>
                </a:path>
                <a:path w="714375" h="646429">
                  <a:moveTo>
                    <a:pt x="129835" y="339089"/>
                  </a:moveTo>
                  <a:lnTo>
                    <a:pt x="97376" y="339089"/>
                  </a:lnTo>
                  <a:lnTo>
                    <a:pt x="97376" y="322579"/>
                  </a:lnTo>
                  <a:lnTo>
                    <a:pt x="129835" y="322579"/>
                  </a:lnTo>
                  <a:lnTo>
                    <a:pt x="129835" y="339089"/>
                  </a:lnTo>
                  <a:close/>
                </a:path>
                <a:path w="714375" h="646429">
                  <a:moveTo>
                    <a:pt x="714093" y="516889"/>
                  </a:moveTo>
                  <a:lnTo>
                    <a:pt x="681634" y="516889"/>
                  </a:lnTo>
                  <a:lnTo>
                    <a:pt x="681634" y="322579"/>
                  </a:lnTo>
                  <a:lnTo>
                    <a:pt x="714093" y="322579"/>
                  </a:lnTo>
                  <a:lnTo>
                    <a:pt x="714093" y="516889"/>
                  </a:lnTo>
                  <a:close/>
                </a:path>
                <a:path w="714375" h="646429">
                  <a:moveTo>
                    <a:pt x="150286" y="468629"/>
                  </a:moveTo>
                  <a:lnTo>
                    <a:pt x="76924" y="468629"/>
                  </a:lnTo>
                  <a:lnTo>
                    <a:pt x="72947" y="467359"/>
                  </a:lnTo>
                  <a:lnTo>
                    <a:pt x="71192" y="466089"/>
                  </a:lnTo>
                  <a:lnTo>
                    <a:pt x="68149" y="462279"/>
                  </a:lnTo>
                  <a:lnTo>
                    <a:pt x="66976" y="461009"/>
                  </a:lnTo>
                  <a:lnTo>
                    <a:pt x="65329" y="457199"/>
                  </a:lnTo>
                  <a:lnTo>
                    <a:pt x="64917" y="454659"/>
                  </a:lnTo>
                  <a:lnTo>
                    <a:pt x="64917" y="386079"/>
                  </a:lnTo>
                  <a:lnTo>
                    <a:pt x="65329" y="383539"/>
                  </a:lnTo>
                  <a:lnTo>
                    <a:pt x="66976" y="379729"/>
                  </a:lnTo>
                  <a:lnTo>
                    <a:pt x="68149" y="378459"/>
                  </a:lnTo>
                  <a:lnTo>
                    <a:pt x="71192" y="374649"/>
                  </a:lnTo>
                  <a:lnTo>
                    <a:pt x="72947" y="373379"/>
                  </a:lnTo>
                  <a:lnTo>
                    <a:pt x="76924" y="372109"/>
                  </a:lnTo>
                  <a:lnTo>
                    <a:pt x="150286" y="372109"/>
                  </a:lnTo>
                  <a:lnTo>
                    <a:pt x="154263" y="373379"/>
                  </a:lnTo>
                  <a:lnTo>
                    <a:pt x="156018" y="374649"/>
                  </a:lnTo>
                  <a:lnTo>
                    <a:pt x="159062" y="378459"/>
                  </a:lnTo>
                  <a:lnTo>
                    <a:pt x="160234" y="379729"/>
                  </a:lnTo>
                  <a:lnTo>
                    <a:pt x="161882" y="383539"/>
                  </a:lnTo>
                  <a:lnTo>
                    <a:pt x="162293" y="386079"/>
                  </a:lnTo>
                  <a:lnTo>
                    <a:pt x="162293" y="403859"/>
                  </a:lnTo>
                  <a:lnTo>
                    <a:pt x="97376" y="403859"/>
                  </a:lnTo>
                  <a:lnTo>
                    <a:pt x="97376" y="436879"/>
                  </a:lnTo>
                  <a:lnTo>
                    <a:pt x="162293" y="436879"/>
                  </a:lnTo>
                  <a:lnTo>
                    <a:pt x="162293" y="454659"/>
                  </a:lnTo>
                  <a:lnTo>
                    <a:pt x="161882" y="457199"/>
                  </a:lnTo>
                  <a:lnTo>
                    <a:pt x="160234" y="461009"/>
                  </a:lnTo>
                  <a:lnTo>
                    <a:pt x="159062" y="462279"/>
                  </a:lnTo>
                  <a:lnTo>
                    <a:pt x="156018" y="466089"/>
                  </a:lnTo>
                  <a:lnTo>
                    <a:pt x="154263" y="467359"/>
                  </a:lnTo>
                  <a:lnTo>
                    <a:pt x="150286" y="468629"/>
                  </a:lnTo>
                  <a:close/>
                </a:path>
                <a:path w="714375" h="646429">
                  <a:moveTo>
                    <a:pt x="389505" y="403859"/>
                  </a:moveTo>
                  <a:lnTo>
                    <a:pt x="194752" y="403859"/>
                  </a:lnTo>
                  <a:lnTo>
                    <a:pt x="194752" y="372109"/>
                  </a:lnTo>
                  <a:lnTo>
                    <a:pt x="389505" y="372109"/>
                  </a:lnTo>
                  <a:lnTo>
                    <a:pt x="389505" y="403859"/>
                  </a:lnTo>
                  <a:close/>
                </a:path>
                <a:path w="714375" h="646429">
                  <a:moveTo>
                    <a:pt x="162293" y="436879"/>
                  </a:moveTo>
                  <a:lnTo>
                    <a:pt x="129835" y="436879"/>
                  </a:lnTo>
                  <a:lnTo>
                    <a:pt x="129835" y="403859"/>
                  </a:lnTo>
                  <a:lnTo>
                    <a:pt x="162293" y="403859"/>
                  </a:lnTo>
                  <a:lnTo>
                    <a:pt x="162293" y="436879"/>
                  </a:lnTo>
                  <a:close/>
                </a:path>
                <a:path w="714375" h="646429">
                  <a:moveTo>
                    <a:pt x="389505" y="468629"/>
                  </a:moveTo>
                  <a:lnTo>
                    <a:pt x="194752" y="468629"/>
                  </a:lnTo>
                  <a:lnTo>
                    <a:pt x="194752" y="436879"/>
                  </a:lnTo>
                  <a:lnTo>
                    <a:pt x="389505" y="436879"/>
                  </a:lnTo>
                  <a:lnTo>
                    <a:pt x="389505" y="468629"/>
                  </a:lnTo>
                  <a:close/>
                </a:path>
                <a:path w="714375" h="646429">
                  <a:moveTo>
                    <a:pt x="711375" y="614679"/>
                  </a:moveTo>
                  <a:lnTo>
                    <a:pt x="669627" y="614679"/>
                  </a:lnTo>
                  <a:lnTo>
                    <a:pt x="673604" y="612139"/>
                  </a:lnTo>
                  <a:lnTo>
                    <a:pt x="675359" y="610869"/>
                  </a:lnTo>
                  <a:lnTo>
                    <a:pt x="681634" y="549909"/>
                  </a:lnTo>
                  <a:lnTo>
                    <a:pt x="714093" y="549909"/>
                  </a:lnTo>
                  <a:lnTo>
                    <a:pt x="714093" y="604519"/>
                  </a:lnTo>
                  <a:lnTo>
                    <a:pt x="712857" y="610869"/>
                  </a:lnTo>
                  <a:lnTo>
                    <a:pt x="711375" y="614679"/>
                  </a:lnTo>
                  <a:close/>
                </a:path>
                <a:path w="714375" h="646429">
                  <a:moveTo>
                    <a:pt x="600487" y="598169"/>
                  </a:moveTo>
                  <a:lnTo>
                    <a:pt x="535570" y="598169"/>
                  </a:lnTo>
                  <a:lnTo>
                    <a:pt x="535570" y="566419"/>
                  </a:lnTo>
                  <a:lnTo>
                    <a:pt x="600487" y="566419"/>
                  </a:lnTo>
                  <a:lnTo>
                    <a:pt x="600487" y="598169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8512655" y="3642592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59">
                <a:moveTo>
                  <a:pt x="0" y="0"/>
                </a:moveTo>
                <a:lnTo>
                  <a:pt x="126685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95712" y="5725411"/>
            <a:ext cx="871521" cy="76623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947909" y="1042987"/>
            <a:ext cx="10392410" cy="3148965"/>
          </a:xfrm>
          <a:prstGeom prst="rect">
            <a:avLst/>
          </a:prstGeom>
          <a:ln w="28575">
            <a:solidFill>
              <a:srgbClr val="FFFFFF"/>
            </a:solidFill>
          </a:ln>
        </p:spPr>
        <p:txBody>
          <a:bodyPr vert="horz" wrap="square" lIns="0" tIns="4171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85"/>
              </a:spcBef>
            </a:pPr>
            <a:r>
              <a:rPr sz="4200" b="1" spc="-9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4200" b="1" spc="10" dirty="0">
                <a:solidFill>
                  <a:srgbClr val="FFFFFF"/>
                </a:solidFill>
                <a:latin typeface="Tahoma"/>
                <a:cs typeface="Tahoma"/>
              </a:rPr>
              <a:t>SED</a:t>
            </a:r>
            <a:r>
              <a:rPr sz="4200" b="1" spc="-4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b="1" spc="2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4200" b="1" spc="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4200" b="1" spc="-1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200" b="1" spc="-4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b="1" spc="-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4200" b="1" spc="-1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200" b="1" spc="-7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4200" b="1" spc="2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4200" b="1" spc="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4200" b="1" spc="-4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00" b="1" spc="-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4200" b="1" spc="-1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200" b="1" spc="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4200" b="1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4200" b="1" spc="-7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4200" b="1" spc="2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4200" b="1" spc="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4200" b="1" spc="-7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4200" b="1" spc="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4200" b="1" spc="9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4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200" b="1" spc="90" dirty="0">
                <a:solidFill>
                  <a:srgbClr val="D00D11"/>
                </a:solidFill>
                <a:latin typeface="Tahoma"/>
                <a:cs typeface="Tahoma"/>
              </a:rPr>
              <a:t>A</a:t>
            </a:r>
            <a:r>
              <a:rPr sz="4200" b="1" spc="95" dirty="0">
                <a:solidFill>
                  <a:srgbClr val="D00D11"/>
                </a:solidFill>
                <a:latin typeface="Tahoma"/>
                <a:cs typeface="Tahoma"/>
              </a:rPr>
              <a:t>N</a:t>
            </a:r>
            <a:r>
              <a:rPr sz="4200" b="1" spc="-35" dirty="0">
                <a:solidFill>
                  <a:srgbClr val="D00D11"/>
                </a:solidFill>
                <a:latin typeface="Tahoma"/>
                <a:cs typeface="Tahoma"/>
              </a:rPr>
              <a:t>D</a:t>
            </a:r>
            <a:r>
              <a:rPr sz="4200" b="1" spc="-495" dirty="0">
                <a:solidFill>
                  <a:srgbClr val="D00D11"/>
                </a:solidFill>
                <a:latin typeface="Tahoma"/>
                <a:cs typeface="Tahoma"/>
              </a:rPr>
              <a:t> </a:t>
            </a:r>
            <a:r>
              <a:rPr sz="4200" b="1" spc="-315" dirty="0">
                <a:solidFill>
                  <a:srgbClr val="D00D11"/>
                </a:solidFill>
                <a:latin typeface="Tahoma"/>
                <a:cs typeface="Tahoma"/>
              </a:rPr>
              <a:t>IT</a:t>
            </a:r>
            <a:r>
              <a:rPr sz="4200" b="1" spc="-35" dirty="0">
                <a:solidFill>
                  <a:srgbClr val="D00D11"/>
                </a:solidFill>
                <a:latin typeface="Tahoma"/>
                <a:cs typeface="Tahoma"/>
              </a:rPr>
              <a:t>S</a:t>
            </a:r>
            <a:r>
              <a:rPr sz="4200" b="1" spc="-495" dirty="0">
                <a:solidFill>
                  <a:srgbClr val="D00D11"/>
                </a:solidFill>
                <a:latin typeface="Tahoma"/>
                <a:cs typeface="Tahoma"/>
              </a:rPr>
              <a:t> </a:t>
            </a:r>
            <a:r>
              <a:rPr sz="4200" b="1" spc="-215" dirty="0">
                <a:solidFill>
                  <a:srgbClr val="D00D11"/>
                </a:solidFill>
                <a:latin typeface="Tahoma"/>
                <a:cs typeface="Tahoma"/>
              </a:rPr>
              <a:t>IMP</a:t>
            </a:r>
            <a:r>
              <a:rPr sz="4200" b="1" spc="75" dirty="0">
                <a:solidFill>
                  <a:srgbClr val="D00D11"/>
                </a:solidFill>
                <a:latin typeface="Tahoma"/>
                <a:cs typeface="Tahoma"/>
              </a:rPr>
              <a:t>O</a:t>
            </a:r>
            <a:r>
              <a:rPr sz="4200" b="1" spc="-190" dirty="0">
                <a:solidFill>
                  <a:srgbClr val="D00D11"/>
                </a:solidFill>
                <a:latin typeface="Tahoma"/>
                <a:cs typeface="Tahoma"/>
              </a:rPr>
              <a:t>R</a:t>
            </a:r>
            <a:r>
              <a:rPr sz="4200" b="1" spc="80" dirty="0">
                <a:solidFill>
                  <a:srgbClr val="D00D11"/>
                </a:solidFill>
                <a:latin typeface="Tahoma"/>
                <a:cs typeface="Tahoma"/>
              </a:rPr>
              <a:t>T</a:t>
            </a:r>
            <a:r>
              <a:rPr sz="4200" b="1" spc="90" dirty="0">
                <a:solidFill>
                  <a:srgbClr val="D00D11"/>
                </a:solidFill>
                <a:latin typeface="Tahoma"/>
                <a:cs typeface="Tahoma"/>
              </a:rPr>
              <a:t>A</a:t>
            </a:r>
            <a:r>
              <a:rPr sz="4200" b="1" spc="95" dirty="0">
                <a:solidFill>
                  <a:srgbClr val="D00D11"/>
                </a:solidFill>
                <a:latin typeface="Tahoma"/>
                <a:cs typeface="Tahoma"/>
              </a:rPr>
              <a:t>N</a:t>
            </a:r>
            <a:r>
              <a:rPr sz="4200" b="1" spc="275" dirty="0">
                <a:solidFill>
                  <a:srgbClr val="D00D11"/>
                </a:solidFill>
                <a:latin typeface="Tahoma"/>
                <a:cs typeface="Tahoma"/>
              </a:rPr>
              <a:t>C</a:t>
            </a:r>
            <a:r>
              <a:rPr sz="4200" b="1" spc="95" dirty="0">
                <a:solidFill>
                  <a:srgbClr val="D00D11"/>
                </a:solidFill>
                <a:latin typeface="Tahoma"/>
                <a:cs typeface="Tahoma"/>
              </a:rPr>
              <a:t>E</a:t>
            </a:r>
            <a:endParaRPr sz="4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14724" y="6667352"/>
            <a:ext cx="7670165" cy="292925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R="655955" algn="ctr">
              <a:lnSpc>
                <a:spcPct val="100000"/>
              </a:lnSpc>
              <a:spcBef>
                <a:spcPts val="490"/>
              </a:spcBef>
            </a:pPr>
            <a:r>
              <a:rPr sz="2600" b="1" spc="105" dirty="0">
                <a:latin typeface="Roboto"/>
                <a:cs typeface="Roboto"/>
              </a:rPr>
              <a:t>DATA</a:t>
            </a:r>
            <a:r>
              <a:rPr sz="2600" b="1" spc="35" dirty="0">
                <a:latin typeface="Roboto"/>
                <a:cs typeface="Roboto"/>
              </a:rPr>
              <a:t> </a:t>
            </a:r>
            <a:r>
              <a:rPr sz="2600" b="1" spc="55" dirty="0">
                <a:latin typeface="Roboto"/>
                <a:cs typeface="Roboto"/>
              </a:rPr>
              <a:t>SCIENCE</a:t>
            </a:r>
            <a:endParaRPr sz="2600">
              <a:latin typeface="Roboto"/>
              <a:cs typeface="Roboto"/>
            </a:endParaRPr>
          </a:p>
          <a:p>
            <a:pPr marL="12700" marR="5080" indent="-635" algn="ctr">
              <a:lnSpc>
                <a:spcPts val="2770"/>
              </a:lnSpc>
              <a:spcBef>
                <a:spcPts val="65"/>
              </a:spcBef>
            </a:pPr>
            <a:r>
              <a:rPr sz="2000" dirty="0">
                <a:latin typeface="Roboto"/>
                <a:cs typeface="Roboto"/>
              </a:rPr>
              <a:t>Data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science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comes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as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15" dirty="0">
                <a:latin typeface="Roboto"/>
                <a:cs typeface="Roboto"/>
              </a:rPr>
              <a:t>a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5" dirty="0">
                <a:latin typeface="Roboto"/>
                <a:cs typeface="Roboto"/>
              </a:rPr>
              <a:t>very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important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tool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to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solve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problems </a:t>
            </a:r>
            <a:r>
              <a:rPr sz="2000" spc="2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to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help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companies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increase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their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overall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revenue, </a:t>
            </a:r>
            <a:r>
              <a:rPr sz="2000" spc="2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improving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their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marketing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strategies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focusing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on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changing </a:t>
            </a:r>
            <a:r>
              <a:rPr sz="2000" spc="1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trends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-10" dirty="0">
                <a:latin typeface="Roboto"/>
                <a:cs typeface="Roboto"/>
              </a:rPr>
              <a:t>in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car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prices.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Used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Car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Price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prediction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is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important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to </a:t>
            </a:r>
            <a:r>
              <a:rPr sz="2000" spc="10" dirty="0">
                <a:latin typeface="Roboto"/>
                <a:cs typeface="Roboto"/>
              </a:rPr>
              <a:t> drive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Economic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efficiency.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Traders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can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investigate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market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for </a:t>
            </a:r>
            <a:r>
              <a:rPr sz="2000" spc="-484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which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Brands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Models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price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goes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-10" dirty="0">
                <a:latin typeface="Roboto"/>
                <a:cs typeface="Roboto"/>
              </a:rPr>
              <a:t>up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for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which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its </a:t>
            </a:r>
            <a:r>
              <a:rPr sz="2000" spc="1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coming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down.</a:t>
            </a:r>
            <a:endParaRPr sz="20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16749" y="6667352"/>
            <a:ext cx="7958455" cy="257683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405504">
              <a:lnSpc>
                <a:spcPct val="100000"/>
              </a:lnSpc>
              <a:spcBef>
                <a:spcPts val="490"/>
              </a:spcBef>
            </a:pPr>
            <a:r>
              <a:rPr sz="2600" b="1" spc="75" dirty="0">
                <a:latin typeface="Roboto"/>
                <a:cs typeface="Roboto"/>
              </a:rPr>
              <a:t>IMPORTANCE</a:t>
            </a:r>
            <a:endParaRPr sz="2600">
              <a:latin typeface="Roboto"/>
              <a:cs typeface="Roboto"/>
            </a:endParaRPr>
          </a:p>
          <a:p>
            <a:pPr marL="12065" marR="5080" indent="-635" algn="ctr">
              <a:lnSpc>
                <a:spcPts val="2770"/>
              </a:lnSpc>
              <a:spcBef>
                <a:spcPts val="60"/>
              </a:spcBef>
            </a:pPr>
            <a:r>
              <a:rPr sz="2000" spc="30" dirty="0">
                <a:latin typeface="Roboto"/>
                <a:cs typeface="Roboto"/>
              </a:rPr>
              <a:t>As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Internet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risen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substantially,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30" dirty="0">
                <a:latin typeface="Roboto"/>
                <a:cs typeface="Roboto"/>
              </a:rPr>
              <a:t>Websites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Applications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for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used </a:t>
            </a:r>
            <a:r>
              <a:rPr sz="2000" spc="20" dirty="0">
                <a:latin typeface="Roboto"/>
                <a:cs typeface="Roboto"/>
              </a:rPr>
              <a:t> Cars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have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grown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tremendously.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5" dirty="0">
                <a:latin typeface="Roboto"/>
                <a:cs typeface="Roboto"/>
              </a:rPr>
              <a:t>It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is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5" dirty="0">
                <a:latin typeface="Roboto"/>
                <a:cs typeface="Roboto"/>
              </a:rPr>
              <a:t>very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Important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to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build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-15" dirty="0">
                <a:latin typeface="Roboto"/>
                <a:cs typeface="Roboto"/>
              </a:rPr>
              <a:t>a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 </a:t>
            </a:r>
            <a:r>
              <a:rPr sz="2000" spc="-48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for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used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Car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price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trend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so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that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small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traders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can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get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15" dirty="0">
                <a:latin typeface="Roboto"/>
                <a:cs typeface="Roboto"/>
              </a:rPr>
              <a:t>a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hold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35" dirty="0">
                <a:latin typeface="Roboto"/>
                <a:cs typeface="Roboto"/>
              </a:rPr>
              <a:t>of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 </a:t>
            </a:r>
            <a:r>
              <a:rPr sz="2000" spc="10" dirty="0">
                <a:latin typeface="Roboto"/>
                <a:cs typeface="Roboto"/>
              </a:rPr>
              <a:t> current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market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situations.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30" dirty="0">
                <a:latin typeface="Roboto"/>
                <a:cs typeface="Roboto"/>
              </a:rPr>
              <a:t>Therefore,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used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Car</a:t>
            </a:r>
            <a:r>
              <a:rPr sz="2000" spc="75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Price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prediction </a:t>
            </a:r>
            <a:r>
              <a:rPr sz="2000" spc="2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model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dirty="0">
                <a:latin typeface="Roboto"/>
                <a:cs typeface="Roboto"/>
              </a:rPr>
              <a:t>is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5" dirty="0">
                <a:latin typeface="Roboto"/>
                <a:cs typeface="Roboto"/>
              </a:rPr>
              <a:t>very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essential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-10" dirty="0">
                <a:latin typeface="Roboto"/>
                <a:cs typeface="Roboto"/>
              </a:rPr>
              <a:t>in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15" dirty="0">
                <a:latin typeface="Roboto"/>
                <a:cs typeface="Roboto"/>
              </a:rPr>
              <a:t>filling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the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20" dirty="0">
                <a:latin typeface="Roboto"/>
                <a:cs typeface="Roboto"/>
              </a:rPr>
              <a:t>information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gap</a:t>
            </a:r>
            <a:r>
              <a:rPr sz="2000" spc="85" dirty="0">
                <a:latin typeface="Roboto"/>
                <a:cs typeface="Roboto"/>
              </a:rPr>
              <a:t> </a:t>
            </a:r>
            <a:r>
              <a:rPr sz="2000" spc="5" dirty="0">
                <a:latin typeface="Roboto"/>
                <a:cs typeface="Roboto"/>
              </a:rPr>
              <a:t>and</a:t>
            </a:r>
            <a:r>
              <a:rPr sz="2000" spc="80" dirty="0">
                <a:latin typeface="Roboto"/>
                <a:cs typeface="Roboto"/>
              </a:rPr>
              <a:t> </a:t>
            </a:r>
            <a:r>
              <a:rPr sz="2000" spc="10" dirty="0">
                <a:latin typeface="Roboto"/>
                <a:cs typeface="Roboto"/>
              </a:rPr>
              <a:t>improving </a:t>
            </a:r>
            <a:r>
              <a:rPr sz="2000" spc="15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Economic</a:t>
            </a:r>
            <a:r>
              <a:rPr sz="2000" spc="70" dirty="0">
                <a:latin typeface="Roboto"/>
                <a:cs typeface="Roboto"/>
              </a:rPr>
              <a:t> </a:t>
            </a:r>
            <a:r>
              <a:rPr sz="2000" spc="25" dirty="0">
                <a:latin typeface="Roboto"/>
                <a:cs typeface="Roboto"/>
              </a:rPr>
              <a:t>efficiency.</a:t>
            </a:r>
            <a:endParaRPr sz="2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85491" y="8127085"/>
              <a:ext cx="13457555" cy="1133475"/>
            </a:xfrm>
            <a:custGeom>
              <a:avLst/>
              <a:gdLst/>
              <a:ahLst/>
              <a:cxnLst/>
              <a:rect l="l" t="t" r="r" b="b"/>
              <a:pathLst>
                <a:path w="13457555" h="1133475">
                  <a:moveTo>
                    <a:pt x="4866767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4866767" y="1133475"/>
                  </a:lnTo>
                  <a:lnTo>
                    <a:pt x="4866767" y="0"/>
                  </a:lnTo>
                  <a:close/>
                </a:path>
                <a:path w="13457555" h="1133475">
                  <a:moveTo>
                    <a:pt x="13457123" y="0"/>
                  </a:moveTo>
                  <a:lnTo>
                    <a:pt x="8590356" y="0"/>
                  </a:lnTo>
                  <a:lnTo>
                    <a:pt x="8590356" y="1133475"/>
                  </a:lnTo>
                  <a:lnTo>
                    <a:pt x="13457123" y="1133475"/>
                  </a:lnTo>
                  <a:lnTo>
                    <a:pt x="13457123" y="0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72116" y="1940331"/>
              <a:ext cx="3933190" cy="4102100"/>
            </a:xfrm>
            <a:custGeom>
              <a:avLst/>
              <a:gdLst/>
              <a:ahLst/>
              <a:cxnLst/>
              <a:rect l="l" t="t" r="r" b="b"/>
              <a:pathLst>
                <a:path w="3933190" h="4102100">
                  <a:moveTo>
                    <a:pt x="3558325" y="12700"/>
                  </a:moveTo>
                  <a:lnTo>
                    <a:pt x="374302" y="12700"/>
                  </a:lnTo>
                  <a:lnTo>
                    <a:pt x="386098" y="0"/>
                  </a:lnTo>
                  <a:lnTo>
                    <a:pt x="3546529" y="0"/>
                  </a:lnTo>
                  <a:lnTo>
                    <a:pt x="3558325" y="12700"/>
                  </a:lnTo>
                  <a:close/>
                </a:path>
                <a:path w="3933190" h="4102100">
                  <a:moveTo>
                    <a:pt x="3604726" y="25400"/>
                  </a:moveTo>
                  <a:lnTo>
                    <a:pt x="327901" y="25400"/>
                  </a:lnTo>
                  <a:lnTo>
                    <a:pt x="339365" y="12700"/>
                  </a:lnTo>
                  <a:lnTo>
                    <a:pt x="3593262" y="12700"/>
                  </a:lnTo>
                  <a:lnTo>
                    <a:pt x="3604726" y="25400"/>
                  </a:lnTo>
                  <a:close/>
                </a:path>
                <a:path w="3933190" h="4102100">
                  <a:moveTo>
                    <a:pt x="3638502" y="38100"/>
                  </a:moveTo>
                  <a:lnTo>
                    <a:pt x="294125" y="38100"/>
                  </a:lnTo>
                  <a:lnTo>
                    <a:pt x="305274" y="25400"/>
                  </a:lnTo>
                  <a:lnTo>
                    <a:pt x="3627353" y="25400"/>
                  </a:lnTo>
                  <a:lnTo>
                    <a:pt x="3638502" y="38100"/>
                  </a:lnTo>
                  <a:close/>
                </a:path>
                <a:path w="3933190" h="4102100">
                  <a:moveTo>
                    <a:pt x="3660419" y="50800"/>
                  </a:moveTo>
                  <a:lnTo>
                    <a:pt x="272209" y="50800"/>
                  </a:lnTo>
                  <a:lnTo>
                    <a:pt x="283103" y="38100"/>
                  </a:lnTo>
                  <a:lnTo>
                    <a:pt x="3649524" y="38100"/>
                  </a:lnTo>
                  <a:lnTo>
                    <a:pt x="3660419" y="50800"/>
                  </a:lnTo>
                  <a:close/>
                </a:path>
                <a:path w="3933190" h="4102100">
                  <a:moveTo>
                    <a:pt x="3681813" y="63500"/>
                  </a:moveTo>
                  <a:lnTo>
                    <a:pt x="250814" y="63500"/>
                  </a:lnTo>
                  <a:lnTo>
                    <a:pt x="261441" y="50800"/>
                  </a:lnTo>
                  <a:lnTo>
                    <a:pt x="3671186" y="50800"/>
                  </a:lnTo>
                  <a:lnTo>
                    <a:pt x="3681813" y="63500"/>
                  </a:lnTo>
                  <a:close/>
                </a:path>
                <a:path w="3933190" h="4102100">
                  <a:moveTo>
                    <a:pt x="3702609" y="76200"/>
                  </a:moveTo>
                  <a:lnTo>
                    <a:pt x="230019" y="76200"/>
                  </a:lnTo>
                  <a:lnTo>
                    <a:pt x="240340" y="63500"/>
                  </a:lnTo>
                  <a:lnTo>
                    <a:pt x="3692288" y="63500"/>
                  </a:lnTo>
                  <a:lnTo>
                    <a:pt x="3702609" y="76200"/>
                  </a:lnTo>
                  <a:close/>
                </a:path>
                <a:path w="3933190" h="4102100">
                  <a:moveTo>
                    <a:pt x="3722780" y="88900"/>
                  </a:moveTo>
                  <a:lnTo>
                    <a:pt x="209847" y="88900"/>
                  </a:lnTo>
                  <a:lnTo>
                    <a:pt x="219850" y="76200"/>
                  </a:lnTo>
                  <a:lnTo>
                    <a:pt x="3712777" y="76200"/>
                  </a:lnTo>
                  <a:lnTo>
                    <a:pt x="3722780" y="88900"/>
                  </a:lnTo>
                  <a:close/>
                </a:path>
                <a:path w="3933190" h="4102100">
                  <a:moveTo>
                    <a:pt x="3742254" y="101600"/>
                  </a:moveTo>
                  <a:lnTo>
                    <a:pt x="190373" y="101600"/>
                  </a:lnTo>
                  <a:lnTo>
                    <a:pt x="200021" y="88900"/>
                  </a:lnTo>
                  <a:lnTo>
                    <a:pt x="3732606" y="88900"/>
                  </a:lnTo>
                  <a:lnTo>
                    <a:pt x="3742254" y="101600"/>
                  </a:lnTo>
                  <a:close/>
                </a:path>
                <a:path w="3933190" h="4102100">
                  <a:moveTo>
                    <a:pt x="3770093" y="127000"/>
                  </a:moveTo>
                  <a:lnTo>
                    <a:pt x="162535" y="127000"/>
                  </a:lnTo>
                  <a:lnTo>
                    <a:pt x="171618" y="114300"/>
                  </a:lnTo>
                  <a:lnTo>
                    <a:pt x="180901" y="101600"/>
                  </a:lnTo>
                  <a:lnTo>
                    <a:pt x="3751726" y="101600"/>
                  </a:lnTo>
                  <a:lnTo>
                    <a:pt x="3761009" y="114300"/>
                  </a:lnTo>
                  <a:lnTo>
                    <a:pt x="3770093" y="127000"/>
                  </a:lnTo>
                  <a:close/>
                </a:path>
                <a:path w="3933190" h="4102100">
                  <a:moveTo>
                    <a:pt x="3796134" y="152400"/>
                  </a:moveTo>
                  <a:lnTo>
                    <a:pt x="136493" y="152400"/>
                  </a:lnTo>
                  <a:lnTo>
                    <a:pt x="144967" y="139700"/>
                  </a:lnTo>
                  <a:lnTo>
                    <a:pt x="153651" y="127000"/>
                  </a:lnTo>
                  <a:lnTo>
                    <a:pt x="3778976" y="127000"/>
                  </a:lnTo>
                  <a:lnTo>
                    <a:pt x="3787660" y="139700"/>
                  </a:lnTo>
                  <a:lnTo>
                    <a:pt x="3796134" y="152400"/>
                  </a:lnTo>
                  <a:close/>
                </a:path>
                <a:path w="3933190" h="4102100">
                  <a:moveTo>
                    <a:pt x="447505" y="177800"/>
                  </a:moveTo>
                  <a:lnTo>
                    <a:pt x="112394" y="177800"/>
                  </a:lnTo>
                  <a:lnTo>
                    <a:pt x="120207" y="165100"/>
                  </a:lnTo>
                  <a:lnTo>
                    <a:pt x="128240" y="152400"/>
                  </a:lnTo>
                  <a:lnTo>
                    <a:pt x="3804388" y="152400"/>
                  </a:lnTo>
                  <a:lnTo>
                    <a:pt x="3812421" y="165100"/>
                  </a:lnTo>
                  <a:lnTo>
                    <a:pt x="455270" y="165100"/>
                  </a:lnTo>
                  <a:lnTo>
                    <a:pt x="447505" y="177800"/>
                  </a:lnTo>
                  <a:close/>
                </a:path>
                <a:path w="3933190" h="4102100">
                  <a:moveTo>
                    <a:pt x="3820234" y="177800"/>
                  </a:moveTo>
                  <a:lnTo>
                    <a:pt x="3485122" y="177800"/>
                  </a:lnTo>
                  <a:lnTo>
                    <a:pt x="3477357" y="165100"/>
                  </a:lnTo>
                  <a:lnTo>
                    <a:pt x="3812421" y="165100"/>
                  </a:lnTo>
                  <a:lnTo>
                    <a:pt x="3820234" y="177800"/>
                  </a:lnTo>
                  <a:close/>
                </a:path>
                <a:path w="3933190" h="4102100">
                  <a:moveTo>
                    <a:pt x="316931" y="228600"/>
                  </a:moveTo>
                  <a:lnTo>
                    <a:pt x="76874" y="228600"/>
                  </a:lnTo>
                  <a:lnTo>
                    <a:pt x="83494" y="215900"/>
                  </a:lnTo>
                  <a:lnTo>
                    <a:pt x="90361" y="203200"/>
                  </a:lnTo>
                  <a:lnTo>
                    <a:pt x="97466" y="190500"/>
                  </a:lnTo>
                  <a:lnTo>
                    <a:pt x="104811" y="177800"/>
                  </a:lnTo>
                  <a:lnTo>
                    <a:pt x="401656" y="177800"/>
                  </a:lnTo>
                  <a:lnTo>
                    <a:pt x="394181" y="190500"/>
                  </a:lnTo>
                  <a:lnTo>
                    <a:pt x="364940" y="190500"/>
                  </a:lnTo>
                  <a:lnTo>
                    <a:pt x="357815" y="203200"/>
                  </a:lnTo>
                  <a:lnTo>
                    <a:pt x="343814" y="203200"/>
                  </a:lnTo>
                  <a:lnTo>
                    <a:pt x="336945" y="215900"/>
                  </a:lnTo>
                  <a:lnTo>
                    <a:pt x="323503" y="215900"/>
                  </a:lnTo>
                  <a:lnTo>
                    <a:pt x="316931" y="228600"/>
                  </a:lnTo>
                  <a:close/>
                </a:path>
                <a:path w="3933190" h="4102100">
                  <a:moveTo>
                    <a:pt x="3855753" y="228600"/>
                  </a:moveTo>
                  <a:lnTo>
                    <a:pt x="3615696" y="228600"/>
                  </a:lnTo>
                  <a:lnTo>
                    <a:pt x="3609124" y="215900"/>
                  </a:lnTo>
                  <a:lnTo>
                    <a:pt x="3595683" y="215900"/>
                  </a:lnTo>
                  <a:lnTo>
                    <a:pt x="3588814" y="203200"/>
                  </a:lnTo>
                  <a:lnTo>
                    <a:pt x="3574812" y="203200"/>
                  </a:lnTo>
                  <a:lnTo>
                    <a:pt x="3567688" y="190500"/>
                  </a:lnTo>
                  <a:lnTo>
                    <a:pt x="3538447" y="190500"/>
                  </a:lnTo>
                  <a:lnTo>
                    <a:pt x="3530972" y="177800"/>
                  </a:lnTo>
                  <a:lnTo>
                    <a:pt x="3827817" y="177800"/>
                  </a:lnTo>
                  <a:lnTo>
                    <a:pt x="3835161" y="190500"/>
                  </a:lnTo>
                  <a:lnTo>
                    <a:pt x="3842267" y="203200"/>
                  </a:lnTo>
                  <a:lnTo>
                    <a:pt x="3849134" y="215900"/>
                  </a:lnTo>
                  <a:lnTo>
                    <a:pt x="3855753" y="228600"/>
                  </a:lnTo>
                  <a:close/>
                </a:path>
                <a:path w="3933190" h="4102100">
                  <a:moveTo>
                    <a:pt x="233233" y="304800"/>
                  </a:moveTo>
                  <a:lnTo>
                    <a:pt x="37786" y="304800"/>
                  </a:lnTo>
                  <a:lnTo>
                    <a:pt x="42572" y="292100"/>
                  </a:lnTo>
                  <a:lnTo>
                    <a:pt x="58545" y="254000"/>
                  </a:lnTo>
                  <a:lnTo>
                    <a:pt x="70509" y="228600"/>
                  </a:lnTo>
                  <a:lnTo>
                    <a:pt x="304114" y="228600"/>
                  </a:lnTo>
                  <a:lnTo>
                    <a:pt x="297877" y="241300"/>
                  </a:lnTo>
                  <a:lnTo>
                    <a:pt x="285755" y="241300"/>
                  </a:lnTo>
                  <a:lnTo>
                    <a:pt x="279884" y="254000"/>
                  </a:lnTo>
                  <a:lnTo>
                    <a:pt x="274142" y="254000"/>
                  </a:lnTo>
                  <a:lnTo>
                    <a:pt x="268529" y="266700"/>
                  </a:lnTo>
                  <a:lnTo>
                    <a:pt x="263052" y="266700"/>
                  </a:lnTo>
                  <a:lnTo>
                    <a:pt x="257717" y="279400"/>
                  </a:lnTo>
                  <a:lnTo>
                    <a:pt x="247475" y="279400"/>
                  </a:lnTo>
                  <a:lnTo>
                    <a:pt x="242573" y="292100"/>
                  </a:lnTo>
                  <a:lnTo>
                    <a:pt x="237826" y="292100"/>
                  </a:lnTo>
                  <a:lnTo>
                    <a:pt x="233233" y="304800"/>
                  </a:lnTo>
                  <a:close/>
                </a:path>
                <a:path w="3933190" h="4102100">
                  <a:moveTo>
                    <a:pt x="3894842" y="304800"/>
                  </a:moveTo>
                  <a:lnTo>
                    <a:pt x="3699394" y="304800"/>
                  </a:lnTo>
                  <a:lnTo>
                    <a:pt x="3694801" y="292100"/>
                  </a:lnTo>
                  <a:lnTo>
                    <a:pt x="3690054" y="292100"/>
                  </a:lnTo>
                  <a:lnTo>
                    <a:pt x="3685153" y="279400"/>
                  </a:lnTo>
                  <a:lnTo>
                    <a:pt x="3674910" y="279400"/>
                  </a:lnTo>
                  <a:lnTo>
                    <a:pt x="3669575" y="266700"/>
                  </a:lnTo>
                  <a:lnTo>
                    <a:pt x="3664098" y="266700"/>
                  </a:lnTo>
                  <a:lnTo>
                    <a:pt x="3658485" y="254000"/>
                  </a:lnTo>
                  <a:lnTo>
                    <a:pt x="3652743" y="254000"/>
                  </a:lnTo>
                  <a:lnTo>
                    <a:pt x="3646872" y="241300"/>
                  </a:lnTo>
                  <a:lnTo>
                    <a:pt x="3634750" y="241300"/>
                  </a:lnTo>
                  <a:lnTo>
                    <a:pt x="3628513" y="228600"/>
                  </a:lnTo>
                  <a:lnTo>
                    <a:pt x="3862118" y="228600"/>
                  </a:lnTo>
                  <a:lnTo>
                    <a:pt x="3868228" y="241300"/>
                  </a:lnTo>
                  <a:lnTo>
                    <a:pt x="3874082" y="254000"/>
                  </a:lnTo>
                  <a:lnTo>
                    <a:pt x="3879675" y="266700"/>
                  </a:lnTo>
                  <a:lnTo>
                    <a:pt x="3885000" y="279400"/>
                  </a:lnTo>
                  <a:lnTo>
                    <a:pt x="3890055" y="292100"/>
                  </a:lnTo>
                  <a:lnTo>
                    <a:pt x="3894842" y="304800"/>
                  </a:lnTo>
                  <a:close/>
                </a:path>
                <a:path w="3933190" h="4102100">
                  <a:moveTo>
                    <a:pt x="175726" y="469900"/>
                  </a:moveTo>
                  <a:lnTo>
                    <a:pt x="622" y="469900"/>
                  </a:lnTo>
                  <a:lnTo>
                    <a:pt x="1379" y="457200"/>
                  </a:lnTo>
                  <a:lnTo>
                    <a:pt x="5425" y="419100"/>
                  </a:lnTo>
                  <a:lnTo>
                    <a:pt x="12117" y="381000"/>
                  </a:lnTo>
                  <a:lnTo>
                    <a:pt x="21416" y="342900"/>
                  </a:lnTo>
                  <a:lnTo>
                    <a:pt x="33273" y="304800"/>
                  </a:lnTo>
                  <a:lnTo>
                    <a:pt x="228795" y="304800"/>
                  </a:lnTo>
                  <a:lnTo>
                    <a:pt x="224516" y="317500"/>
                  </a:lnTo>
                  <a:lnTo>
                    <a:pt x="220403" y="330200"/>
                  </a:lnTo>
                  <a:lnTo>
                    <a:pt x="216454" y="330200"/>
                  </a:lnTo>
                  <a:lnTo>
                    <a:pt x="212670" y="342900"/>
                  </a:lnTo>
                  <a:lnTo>
                    <a:pt x="209055" y="342900"/>
                  </a:lnTo>
                  <a:lnTo>
                    <a:pt x="205614" y="355600"/>
                  </a:lnTo>
                  <a:lnTo>
                    <a:pt x="202346" y="355600"/>
                  </a:lnTo>
                  <a:lnTo>
                    <a:pt x="199253" y="368300"/>
                  </a:lnTo>
                  <a:lnTo>
                    <a:pt x="196337" y="368300"/>
                  </a:lnTo>
                  <a:lnTo>
                    <a:pt x="193601" y="381000"/>
                  </a:lnTo>
                  <a:lnTo>
                    <a:pt x="191047" y="393700"/>
                  </a:lnTo>
                  <a:lnTo>
                    <a:pt x="188674" y="393700"/>
                  </a:lnTo>
                  <a:lnTo>
                    <a:pt x="186484" y="406400"/>
                  </a:lnTo>
                  <a:lnTo>
                    <a:pt x="184481" y="406400"/>
                  </a:lnTo>
                  <a:lnTo>
                    <a:pt x="182664" y="419100"/>
                  </a:lnTo>
                  <a:lnTo>
                    <a:pt x="181034" y="431800"/>
                  </a:lnTo>
                  <a:lnTo>
                    <a:pt x="179592" y="431800"/>
                  </a:lnTo>
                  <a:lnTo>
                    <a:pt x="178340" y="444500"/>
                  </a:lnTo>
                  <a:lnTo>
                    <a:pt x="177278" y="444500"/>
                  </a:lnTo>
                  <a:lnTo>
                    <a:pt x="176406" y="457200"/>
                  </a:lnTo>
                  <a:lnTo>
                    <a:pt x="175726" y="469900"/>
                  </a:lnTo>
                  <a:close/>
                </a:path>
                <a:path w="3933190" h="4102100">
                  <a:moveTo>
                    <a:pt x="3932006" y="469900"/>
                  </a:moveTo>
                  <a:lnTo>
                    <a:pt x="3756901" y="469900"/>
                  </a:lnTo>
                  <a:lnTo>
                    <a:pt x="3756221" y="457200"/>
                  </a:lnTo>
                  <a:lnTo>
                    <a:pt x="3755349" y="444500"/>
                  </a:lnTo>
                  <a:lnTo>
                    <a:pt x="3754287" y="444500"/>
                  </a:lnTo>
                  <a:lnTo>
                    <a:pt x="3753035" y="431800"/>
                  </a:lnTo>
                  <a:lnTo>
                    <a:pt x="3751593" y="431800"/>
                  </a:lnTo>
                  <a:lnTo>
                    <a:pt x="3749963" y="419100"/>
                  </a:lnTo>
                  <a:lnTo>
                    <a:pt x="3748146" y="406400"/>
                  </a:lnTo>
                  <a:lnTo>
                    <a:pt x="3746143" y="406400"/>
                  </a:lnTo>
                  <a:lnTo>
                    <a:pt x="3743953" y="393700"/>
                  </a:lnTo>
                  <a:lnTo>
                    <a:pt x="3741580" y="393700"/>
                  </a:lnTo>
                  <a:lnTo>
                    <a:pt x="3739026" y="381000"/>
                  </a:lnTo>
                  <a:lnTo>
                    <a:pt x="3736291" y="368300"/>
                  </a:lnTo>
                  <a:lnTo>
                    <a:pt x="3733375" y="368300"/>
                  </a:lnTo>
                  <a:lnTo>
                    <a:pt x="3730281" y="355600"/>
                  </a:lnTo>
                  <a:lnTo>
                    <a:pt x="3727014" y="355600"/>
                  </a:lnTo>
                  <a:lnTo>
                    <a:pt x="3723573" y="342900"/>
                  </a:lnTo>
                  <a:lnTo>
                    <a:pt x="3719958" y="342900"/>
                  </a:lnTo>
                  <a:lnTo>
                    <a:pt x="3716174" y="330200"/>
                  </a:lnTo>
                  <a:lnTo>
                    <a:pt x="3712225" y="330200"/>
                  </a:lnTo>
                  <a:lnTo>
                    <a:pt x="3708111" y="317500"/>
                  </a:lnTo>
                  <a:lnTo>
                    <a:pt x="3703832" y="304800"/>
                  </a:lnTo>
                  <a:lnTo>
                    <a:pt x="3899354" y="304800"/>
                  </a:lnTo>
                  <a:lnTo>
                    <a:pt x="3903586" y="317500"/>
                  </a:lnTo>
                  <a:lnTo>
                    <a:pt x="3914599" y="355600"/>
                  </a:lnTo>
                  <a:lnTo>
                    <a:pt x="3923033" y="393700"/>
                  </a:lnTo>
                  <a:lnTo>
                    <a:pt x="3928846" y="431800"/>
                  </a:lnTo>
                  <a:lnTo>
                    <a:pt x="3931249" y="457200"/>
                  </a:lnTo>
                  <a:lnTo>
                    <a:pt x="3932006" y="469900"/>
                  </a:lnTo>
                  <a:close/>
                </a:path>
                <a:path w="3933190" h="4102100">
                  <a:moveTo>
                    <a:pt x="237851" y="3797300"/>
                  </a:moveTo>
                  <a:lnTo>
                    <a:pt x="37791" y="3797300"/>
                  </a:lnTo>
                  <a:lnTo>
                    <a:pt x="33278" y="3784600"/>
                  </a:lnTo>
                  <a:lnTo>
                    <a:pt x="21420" y="3746500"/>
                  </a:lnTo>
                  <a:lnTo>
                    <a:pt x="12120" y="3708400"/>
                  </a:lnTo>
                  <a:lnTo>
                    <a:pt x="5427" y="3670300"/>
                  </a:lnTo>
                  <a:lnTo>
                    <a:pt x="1379" y="3632200"/>
                  </a:lnTo>
                  <a:lnTo>
                    <a:pt x="622" y="3632200"/>
                  </a:lnTo>
                  <a:lnTo>
                    <a:pt x="162" y="3619500"/>
                  </a:lnTo>
                  <a:lnTo>
                    <a:pt x="0" y="3606800"/>
                  </a:lnTo>
                  <a:lnTo>
                    <a:pt x="0" y="482600"/>
                  </a:lnTo>
                  <a:lnTo>
                    <a:pt x="162" y="469900"/>
                  </a:lnTo>
                  <a:lnTo>
                    <a:pt x="175237" y="469900"/>
                  </a:lnTo>
                  <a:lnTo>
                    <a:pt x="174941" y="482600"/>
                  </a:lnTo>
                  <a:lnTo>
                    <a:pt x="174942" y="3606800"/>
                  </a:lnTo>
                  <a:lnTo>
                    <a:pt x="175240" y="3619500"/>
                  </a:lnTo>
                  <a:lnTo>
                    <a:pt x="175731" y="3619500"/>
                  </a:lnTo>
                  <a:lnTo>
                    <a:pt x="176413" y="3632200"/>
                  </a:lnTo>
                  <a:lnTo>
                    <a:pt x="177286" y="3644900"/>
                  </a:lnTo>
                  <a:lnTo>
                    <a:pt x="178349" y="3644900"/>
                  </a:lnTo>
                  <a:lnTo>
                    <a:pt x="179602" y="3657600"/>
                  </a:lnTo>
                  <a:lnTo>
                    <a:pt x="181045" y="3670300"/>
                  </a:lnTo>
                  <a:lnTo>
                    <a:pt x="182677" y="3670300"/>
                  </a:lnTo>
                  <a:lnTo>
                    <a:pt x="184495" y="3683000"/>
                  </a:lnTo>
                  <a:lnTo>
                    <a:pt x="186499" y="3683000"/>
                  </a:lnTo>
                  <a:lnTo>
                    <a:pt x="188690" y="3695700"/>
                  </a:lnTo>
                  <a:lnTo>
                    <a:pt x="191064" y="3695700"/>
                  </a:lnTo>
                  <a:lnTo>
                    <a:pt x="193619" y="3708400"/>
                  </a:lnTo>
                  <a:lnTo>
                    <a:pt x="196355" y="3721100"/>
                  </a:lnTo>
                  <a:lnTo>
                    <a:pt x="199272" y="3721100"/>
                  </a:lnTo>
                  <a:lnTo>
                    <a:pt x="202367" y="3733800"/>
                  </a:lnTo>
                  <a:lnTo>
                    <a:pt x="205635" y="3733800"/>
                  </a:lnTo>
                  <a:lnTo>
                    <a:pt x="209077" y="3746500"/>
                  </a:lnTo>
                  <a:lnTo>
                    <a:pt x="212692" y="3746500"/>
                  </a:lnTo>
                  <a:lnTo>
                    <a:pt x="216477" y="3759200"/>
                  </a:lnTo>
                  <a:lnTo>
                    <a:pt x="220426" y="3771900"/>
                  </a:lnTo>
                  <a:lnTo>
                    <a:pt x="224540" y="3771900"/>
                  </a:lnTo>
                  <a:lnTo>
                    <a:pt x="228819" y="3784600"/>
                  </a:lnTo>
                  <a:lnTo>
                    <a:pt x="233258" y="3784600"/>
                  </a:lnTo>
                  <a:lnTo>
                    <a:pt x="237851" y="3797300"/>
                  </a:lnTo>
                  <a:close/>
                </a:path>
                <a:path w="3933190" h="4102100">
                  <a:moveTo>
                    <a:pt x="3894837" y="3797300"/>
                  </a:moveTo>
                  <a:lnTo>
                    <a:pt x="3694777" y="3797300"/>
                  </a:lnTo>
                  <a:lnTo>
                    <a:pt x="3699369" y="3784600"/>
                  </a:lnTo>
                  <a:lnTo>
                    <a:pt x="3703808" y="3784600"/>
                  </a:lnTo>
                  <a:lnTo>
                    <a:pt x="3708087" y="3771900"/>
                  </a:lnTo>
                  <a:lnTo>
                    <a:pt x="3712201" y="3771900"/>
                  </a:lnTo>
                  <a:lnTo>
                    <a:pt x="3716150" y="3759200"/>
                  </a:lnTo>
                  <a:lnTo>
                    <a:pt x="3719935" y="3746500"/>
                  </a:lnTo>
                  <a:lnTo>
                    <a:pt x="3723550" y="3746500"/>
                  </a:lnTo>
                  <a:lnTo>
                    <a:pt x="3726992" y="3733800"/>
                  </a:lnTo>
                  <a:lnTo>
                    <a:pt x="3730260" y="3733800"/>
                  </a:lnTo>
                  <a:lnTo>
                    <a:pt x="3733354" y="3721100"/>
                  </a:lnTo>
                  <a:lnTo>
                    <a:pt x="3736271" y="3721100"/>
                  </a:lnTo>
                  <a:lnTo>
                    <a:pt x="3739007" y="3708400"/>
                  </a:lnTo>
                  <a:lnTo>
                    <a:pt x="3741563" y="3695700"/>
                  </a:lnTo>
                  <a:lnTo>
                    <a:pt x="3743937" y="3695700"/>
                  </a:lnTo>
                  <a:lnTo>
                    <a:pt x="3746128" y="3683000"/>
                  </a:lnTo>
                  <a:lnTo>
                    <a:pt x="3748132" y="3683000"/>
                  </a:lnTo>
                  <a:lnTo>
                    <a:pt x="3749950" y="3670300"/>
                  </a:lnTo>
                  <a:lnTo>
                    <a:pt x="3751582" y="3670300"/>
                  </a:lnTo>
                  <a:lnTo>
                    <a:pt x="3753025" y="3657600"/>
                  </a:lnTo>
                  <a:lnTo>
                    <a:pt x="3754278" y="3644900"/>
                  </a:lnTo>
                  <a:lnTo>
                    <a:pt x="3755341" y="3644900"/>
                  </a:lnTo>
                  <a:lnTo>
                    <a:pt x="3756215" y="3632200"/>
                  </a:lnTo>
                  <a:lnTo>
                    <a:pt x="3756897" y="3619500"/>
                  </a:lnTo>
                  <a:lnTo>
                    <a:pt x="3757387" y="3619500"/>
                  </a:lnTo>
                  <a:lnTo>
                    <a:pt x="3757685" y="3606800"/>
                  </a:lnTo>
                  <a:lnTo>
                    <a:pt x="3757791" y="482600"/>
                  </a:lnTo>
                  <a:lnTo>
                    <a:pt x="3757390" y="469900"/>
                  </a:lnTo>
                  <a:lnTo>
                    <a:pt x="3932465" y="469900"/>
                  </a:lnTo>
                  <a:lnTo>
                    <a:pt x="3932628" y="482600"/>
                  </a:lnTo>
                  <a:lnTo>
                    <a:pt x="3932628" y="3606800"/>
                  </a:lnTo>
                  <a:lnTo>
                    <a:pt x="3932465" y="3619500"/>
                  </a:lnTo>
                  <a:lnTo>
                    <a:pt x="3932005" y="3632200"/>
                  </a:lnTo>
                  <a:lnTo>
                    <a:pt x="3931248" y="3632200"/>
                  </a:lnTo>
                  <a:lnTo>
                    <a:pt x="3930194" y="3644900"/>
                  </a:lnTo>
                  <a:lnTo>
                    <a:pt x="3925262" y="3683000"/>
                  </a:lnTo>
                  <a:lnTo>
                    <a:pt x="3917696" y="3721100"/>
                  </a:lnTo>
                  <a:lnTo>
                    <a:pt x="3907534" y="3759200"/>
                  </a:lnTo>
                  <a:lnTo>
                    <a:pt x="3899349" y="3784600"/>
                  </a:lnTo>
                  <a:lnTo>
                    <a:pt x="3894837" y="3797300"/>
                  </a:lnTo>
                  <a:close/>
                </a:path>
                <a:path w="3933190" h="4102100">
                  <a:moveTo>
                    <a:pt x="304137" y="3860800"/>
                  </a:moveTo>
                  <a:lnTo>
                    <a:pt x="70516" y="3860800"/>
                  </a:lnTo>
                  <a:lnTo>
                    <a:pt x="64406" y="3848100"/>
                  </a:lnTo>
                  <a:lnTo>
                    <a:pt x="58551" y="3835400"/>
                  </a:lnTo>
                  <a:lnTo>
                    <a:pt x="52957" y="3822700"/>
                  </a:lnTo>
                  <a:lnTo>
                    <a:pt x="47633" y="3810000"/>
                  </a:lnTo>
                  <a:lnTo>
                    <a:pt x="42577" y="3797300"/>
                  </a:lnTo>
                  <a:lnTo>
                    <a:pt x="242598" y="3797300"/>
                  </a:lnTo>
                  <a:lnTo>
                    <a:pt x="247500" y="3810000"/>
                  </a:lnTo>
                  <a:lnTo>
                    <a:pt x="257742" y="3810000"/>
                  </a:lnTo>
                  <a:lnTo>
                    <a:pt x="263077" y="3822700"/>
                  </a:lnTo>
                  <a:lnTo>
                    <a:pt x="268554" y="3822700"/>
                  </a:lnTo>
                  <a:lnTo>
                    <a:pt x="274166" y="3835400"/>
                  </a:lnTo>
                  <a:lnTo>
                    <a:pt x="279908" y="3835400"/>
                  </a:lnTo>
                  <a:lnTo>
                    <a:pt x="285779" y="3848100"/>
                  </a:lnTo>
                  <a:lnTo>
                    <a:pt x="297901" y="3848100"/>
                  </a:lnTo>
                  <a:lnTo>
                    <a:pt x="304137" y="3860800"/>
                  </a:lnTo>
                  <a:close/>
                </a:path>
                <a:path w="3933190" h="4102100">
                  <a:moveTo>
                    <a:pt x="3862111" y="3860800"/>
                  </a:moveTo>
                  <a:lnTo>
                    <a:pt x="3628490" y="3860800"/>
                  </a:lnTo>
                  <a:lnTo>
                    <a:pt x="3634726" y="3848100"/>
                  </a:lnTo>
                  <a:lnTo>
                    <a:pt x="3646848" y="3848100"/>
                  </a:lnTo>
                  <a:lnTo>
                    <a:pt x="3652719" y="3835400"/>
                  </a:lnTo>
                  <a:lnTo>
                    <a:pt x="3658461" y="3835400"/>
                  </a:lnTo>
                  <a:lnTo>
                    <a:pt x="3664074" y="3822700"/>
                  </a:lnTo>
                  <a:lnTo>
                    <a:pt x="3669551" y="3822700"/>
                  </a:lnTo>
                  <a:lnTo>
                    <a:pt x="3674885" y="3810000"/>
                  </a:lnTo>
                  <a:lnTo>
                    <a:pt x="3685128" y="3810000"/>
                  </a:lnTo>
                  <a:lnTo>
                    <a:pt x="3690029" y="3797300"/>
                  </a:lnTo>
                  <a:lnTo>
                    <a:pt x="3890050" y="3797300"/>
                  </a:lnTo>
                  <a:lnTo>
                    <a:pt x="3884994" y="3810000"/>
                  </a:lnTo>
                  <a:lnTo>
                    <a:pt x="3879670" y="3822700"/>
                  </a:lnTo>
                  <a:lnTo>
                    <a:pt x="3874076" y="3835400"/>
                  </a:lnTo>
                  <a:lnTo>
                    <a:pt x="3868221" y="3848100"/>
                  </a:lnTo>
                  <a:lnTo>
                    <a:pt x="3862111" y="3860800"/>
                  </a:lnTo>
                  <a:close/>
                </a:path>
                <a:path w="3933190" h="4102100">
                  <a:moveTo>
                    <a:pt x="401669" y="3911600"/>
                  </a:moveTo>
                  <a:lnTo>
                    <a:pt x="104818" y="3911600"/>
                  </a:lnTo>
                  <a:lnTo>
                    <a:pt x="97474" y="3898900"/>
                  </a:lnTo>
                  <a:lnTo>
                    <a:pt x="90368" y="3886200"/>
                  </a:lnTo>
                  <a:lnTo>
                    <a:pt x="83501" y="3873500"/>
                  </a:lnTo>
                  <a:lnTo>
                    <a:pt x="76881" y="3860800"/>
                  </a:lnTo>
                  <a:lnTo>
                    <a:pt x="310488" y="3860800"/>
                  </a:lnTo>
                  <a:lnTo>
                    <a:pt x="316953" y="3873500"/>
                  </a:lnTo>
                  <a:lnTo>
                    <a:pt x="336965" y="3873500"/>
                  </a:lnTo>
                  <a:lnTo>
                    <a:pt x="343834" y="3886200"/>
                  </a:lnTo>
                  <a:lnTo>
                    <a:pt x="357834" y="3886200"/>
                  </a:lnTo>
                  <a:lnTo>
                    <a:pt x="364957" y="3898900"/>
                  </a:lnTo>
                  <a:lnTo>
                    <a:pt x="394195" y="3898900"/>
                  </a:lnTo>
                  <a:lnTo>
                    <a:pt x="401669" y="3911600"/>
                  </a:lnTo>
                  <a:close/>
                </a:path>
                <a:path w="3933190" h="4102100">
                  <a:moveTo>
                    <a:pt x="3827809" y="3911600"/>
                  </a:moveTo>
                  <a:lnTo>
                    <a:pt x="3530958" y="3911600"/>
                  </a:lnTo>
                  <a:lnTo>
                    <a:pt x="3538432" y="3898900"/>
                  </a:lnTo>
                  <a:lnTo>
                    <a:pt x="3567670" y="3898900"/>
                  </a:lnTo>
                  <a:lnTo>
                    <a:pt x="3574793" y="3886200"/>
                  </a:lnTo>
                  <a:lnTo>
                    <a:pt x="3588793" y="3886200"/>
                  </a:lnTo>
                  <a:lnTo>
                    <a:pt x="3595662" y="3873500"/>
                  </a:lnTo>
                  <a:lnTo>
                    <a:pt x="3615674" y="3873500"/>
                  </a:lnTo>
                  <a:lnTo>
                    <a:pt x="3622139" y="3860800"/>
                  </a:lnTo>
                  <a:lnTo>
                    <a:pt x="3855746" y="3860800"/>
                  </a:lnTo>
                  <a:lnTo>
                    <a:pt x="3849126" y="3873500"/>
                  </a:lnTo>
                  <a:lnTo>
                    <a:pt x="3842259" y="3886200"/>
                  </a:lnTo>
                  <a:lnTo>
                    <a:pt x="3835153" y="3898900"/>
                  </a:lnTo>
                  <a:lnTo>
                    <a:pt x="3827809" y="3911600"/>
                  </a:lnTo>
                  <a:close/>
                </a:path>
                <a:path w="3933190" h="4102100">
                  <a:moveTo>
                    <a:pt x="3804379" y="3937000"/>
                  </a:moveTo>
                  <a:lnTo>
                    <a:pt x="128248" y="3937000"/>
                  </a:lnTo>
                  <a:lnTo>
                    <a:pt x="120215" y="3924300"/>
                  </a:lnTo>
                  <a:lnTo>
                    <a:pt x="112402" y="3911600"/>
                  </a:lnTo>
                  <a:lnTo>
                    <a:pt x="447512" y="3911600"/>
                  </a:lnTo>
                  <a:lnTo>
                    <a:pt x="455276" y="3924300"/>
                  </a:lnTo>
                  <a:lnTo>
                    <a:pt x="3812412" y="3924300"/>
                  </a:lnTo>
                  <a:lnTo>
                    <a:pt x="3804379" y="3937000"/>
                  </a:lnTo>
                  <a:close/>
                </a:path>
                <a:path w="3933190" h="4102100">
                  <a:moveTo>
                    <a:pt x="3812412" y="3924300"/>
                  </a:moveTo>
                  <a:lnTo>
                    <a:pt x="3477351" y="3924300"/>
                  </a:lnTo>
                  <a:lnTo>
                    <a:pt x="3485115" y="3911600"/>
                  </a:lnTo>
                  <a:lnTo>
                    <a:pt x="3820225" y="3911600"/>
                  </a:lnTo>
                  <a:lnTo>
                    <a:pt x="3812412" y="3924300"/>
                  </a:lnTo>
                  <a:close/>
                </a:path>
                <a:path w="3933190" h="4102100">
                  <a:moveTo>
                    <a:pt x="3778967" y="3962400"/>
                  </a:moveTo>
                  <a:lnTo>
                    <a:pt x="153660" y="3962400"/>
                  </a:lnTo>
                  <a:lnTo>
                    <a:pt x="144976" y="3949700"/>
                  </a:lnTo>
                  <a:lnTo>
                    <a:pt x="136502" y="3937000"/>
                  </a:lnTo>
                  <a:lnTo>
                    <a:pt x="3796126" y="3937000"/>
                  </a:lnTo>
                  <a:lnTo>
                    <a:pt x="3787652" y="3949700"/>
                  </a:lnTo>
                  <a:lnTo>
                    <a:pt x="3778967" y="3962400"/>
                  </a:lnTo>
                  <a:close/>
                </a:path>
                <a:path w="3933190" h="4102100">
                  <a:moveTo>
                    <a:pt x="3751717" y="3987800"/>
                  </a:moveTo>
                  <a:lnTo>
                    <a:pt x="180910" y="3987800"/>
                  </a:lnTo>
                  <a:lnTo>
                    <a:pt x="171627" y="3975100"/>
                  </a:lnTo>
                  <a:lnTo>
                    <a:pt x="162544" y="3962400"/>
                  </a:lnTo>
                  <a:lnTo>
                    <a:pt x="3770084" y="3962400"/>
                  </a:lnTo>
                  <a:lnTo>
                    <a:pt x="3761000" y="3975100"/>
                  </a:lnTo>
                  <a:lnTo>
                    <a:pt x="3751717" y="3987800"/>
                  </a:lnTo>
                  <a:close/>
                </a:path>
                <a:path w="3933190" h="4102100">
                  <a:moveTo>
                    <a:pt x="3732597" y="4000500"/>
                  </a:moveTo>
                  <a:lnTo>
                    <a:pt x="200031" y="4000500"/>
                  </a:lnTo>
                  <a:lnTo>
                    <a:pt x="190382" y="3987800"/>
                  </a:lnTo>
                  <a:lnTo>
                    <a:pt x="3742246" y="3987800"/>
                  </a:lnTo>
                  <a:lnTo>
                    <a:pt x="3732597" y="4000500"/>
                  </a:lnTo>
                  <a:close/>
                </a:path>
                <a:path w="3933190" h="4102100">
                  <a:moveTo>
                    <a:pt x="3712767" y="4013200"/>
                  </a:moveTo>
                  <a:lnTo>
                    <a:pt x="219860" y="4013200"/>
                  </a:lnTo>
                  <a:lnTo>
                    <a:pt x="209857" y="4000500"/>
                  </a:lnTo>
                  <a:lnTo>
                    <a:pt x="3722770" y="4000500"/>
                  </a:lnTo>
                  <a:lnTo>
                    <a:pt x="3712767" y="4013200"/>
                  </a:lnTo>
                  <a:close/>
                </a:path>
                <a:path w="3933190" h="4102100">
                  <a:moveTo>
                    <a:pt x="3692278" y="4025900"/>
                  </a:moveTo>
                  <a:lnTo>
                    <a:pt x="240349" y="4025900"/>
                  </a:lnTo>
                  <a:lnTo>
                    <a:pt x="230028" y="4013200"/>
                  </a:lnTo>
                  <a:lnTo>
                    <a:pt x="3702599" y="4013200"/>
                  </a:lnTo>
                  <a:lnTo>
                    <a:pt x="3692278" y="4025900"/>
                  </a:lnTo>
                  <a:close/>
                </a:path>
                <a:path w="3933190" h="4102100">
                  <a:moveTo>
                    <a:pt x="3671177" y="4038600"/>
                  </a:moveTo>
                  <a:lnTo>
                    <a:pt x="261450" y="4038600"/>
                  </a:lnTo>
                  <a:lnTo>
                    <a:pt x="250823" y="4025900"/>
                  </a:lnTo>
                  <a:lnTo>
                    <a:pt x="3681804" y="4025900"/>
                  </a:lnTo>
                  <a:lnTo>
                    <a:pt x="3671177" y="4038600"/>
                  </a:lnTo>
                  <a:close/>
                </a:path>
                <a:path w="3933190" h="4102100">
                  <a:moveTo>
                    <a:pt x="3649515" y="4051300"/>
                  </a:moveTo>
                  <a:lnTo>
                    <a:pt x="283112" y="4051300"/>
                  </a:lnTo>
                  <a:lnTo>
                    <a:pt x="272218" y="4038600"/>
                  </a:lnTo>
                  <a:lnTo>
                    <a:pt x="3660410" y="4038600"/>
                  </a:lnTo>
                  <a:lnTo>
                    <a:pt x="3649515" y="4051300"/>
                  </a:lnTo>
                  <a:close/>
                </a:path>
                <a:path w="3933190" h="4102100">
                  <a:moveTo>
                    <a:pt x="3627345" y="4064000"/>
                  </a:moveTo>
                  <a:lnTo>
                    <a:pt x="305283" y="4064000"/>
                  </a:lnTo>
                  <a:lnTo>
                    <a:pt x="294134" y="4051300"/>
                  </a:lnTo>
                  <a:lnTo>
                    <a:pt x="3638494" y="4051300"/>
                  </a:lnTo>
                  <a:lnTo>
                    <a:pt x="3627345" y="4064000"/>
                  </a:lnTo>
                  <a:close/>
                </a:path>
                <a:path w="3933190" h="4102100">
                  <a:moveTo>
                    <a:pt x="3593255" y="4076700"/>
                  </a:moveTo>
                  <a:lnTo>
                    <a:pt x="339372" y="4076700"/>
                  </a:lnTo>
                  <a:lnTo>
                    <a:pt x="327909" y="4064000"/>
                  </a:lnTo>
                  <a:lnTo>
                    <a:pt x="3604719" y="4064000"/>
                  </a:lnTo>
                  <a:lnTo>
                    <a:pt x="3593255" y="4076700"/>
                  </a:lnTo>
                  <a:close/>
                </a:path>
                <a:path w="3933190" h="4102100">
                  <a:moveTo>
                    <a:pt x="3546523" y="4089400"/>
                  </a:moveTo>
                  <a:lnTo>
                    <a:pt x="386104" y="4089400"/>
                  </a:lnTo>
                  <a:lnTo>
                    <a:pt x="374309" y="4076700"/>
                  </a:lnTo>
                  <a:lnTo>
                    <a:pt x="3558319" y="4076700"/>
                  </a:lnTo>
                  <a:lnTo>
                    <a:pt x="3546523" y="4089400"/>
                  </a:lnTo>
                  <a:close/>
                </a:path>
                <a:path w="3933190" h="4102100">
                  <a:moveTo>
                    <a:pt x="3450385" y="4102100"/>
                  </a:moveTo>
                  <a:lnTo>
                    <a:pt x="482242" y="4102100"/>
                  </a:lnTo>
                  <a:lnTo>
                    <a:pt x="470126" y="4089400"/>
                  </a:lnTo>
                  <a:lnTo>
                    <a:pt x="3462502" y="4089400"/>
                  </a:lnTo>
                  <a:lnTo>
                    <a:pt x="3450385" y="4102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8095" y="2093671"/>
              <a:ext cx="9725246" cy="80635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856389" y="6349467"/>
              <a:ext cx="3933190" cy="3937000"/>
            </a:xfrm>
            <a:custGeom>
              <a:avLst/>
              <a:gdLst/>
              <a:ahLst/>
              <a:cxnLst/>
              <a:rect l="l" t="t" r="r" b="b"/>
              <a:pathLst>
                <a:path w="3933190" h="3937000">
                  <a:moveTo>
                    <a:pt x="3558325" y="12700"/>
                  </a:moveTo>
                  <a:lnTo>
                    <a:pt x="374302" y="12700"/>
                  </a:lnTo>
                  <a:lnTo>
                    <a:pt x="386098" y="0"/>
                  </a:lnTo>
                  <a:lnTo>
                    <a:pt x="3546529" y="0"/>
                  </a:lnTo>
                  <a:lnTo>
                    <a:pt x="3558325" y="12700"/>
                  </a:lnTo>
                  <a:close/>
                </a:path>
                <a:path w="3933190" h="3937000">
                  <a:moveTo>
                    <a:pt x="3604726" y="25400"/>
                  </a:moveTo>
                  <a:lnTo>
                    <a:pt x="327901" y="25400"/>
                  </a:lnTo>
                  <a:lnTo>
                    <a:pt x="339365" y="12700"/>
                  </a:lnTo>
                  <a:lnTo>
                    <a:pt x="3593262" y="12700"/>
                  </a:lnTo>
                  <a:lnTo>
                    <a:pt x="3604726" y="25400"/>
                  </a:lnTo>
                  <a:close/>
                </a:path>
                <a:path w="3933190" h="3937000">
                  <a:moveTo>
                    <a:pt x="3638502" y="38100"/>
                  </a:moveTo>
                  <a:lnTo>
                    <a:pt x="294125" y="38100"/>
                  </a:lnTo>
                  <a:lnTo>
                    <a:pt x="305274" y="25400"/>
                  </a:lnTo>
                  <a:lnTo>
                    <a:pt x="3627353" y="25400"/>
                  </a:lnTo>
                  <a:lnTo>
                    <a:pt x="3638502" y="38100"/>
                  </a:lnTo>
                  <a:close/>
                </a:path>
                <a:path w="3933190" h="3937000">
                  <a:moveTo>
                    <a:pt x="3660419" y="50800"/>
                  </a:moveTo>
                  <a:lnTo>
                    <a:pt x="272209" y="50800"/>
                  </a:lnTo>
                  <a:lnTo>
                    <a:pt x="283103" y="38100"/>
                  </a:lnTo>
                  <a:lnTo>
                    <a:pt x="3649524" y="38100"/>
                  </a:lnTo>
                  <a:lnTo>
                    <a:pt x="3660419" y="50800"/>
                  </a:lnTo>
                  <a:close/>
                </a:path>
                <a:path w="3933190" h="3937000">
                  <a:moveTo>
                    <a:pt x="3681813" y="63500"/>
                  </a:moveTo>
                  <a:lnTo>
                    <a:pt x="250814" y="63500"/>
                  </a:lnTo>
                  <a:lnTo>
                    <a:pt x="261441" y="50800"/>
                  </a:lnTo>
                  <a:lnTo>
                    <a:pt x="3671186" y="50800"/>
                  </a:lnTo>
                  <a:lnTo>
                    <a:pt x="3681813" y="63500"/>
                  </a:lnTo>
                  <a:close/>
                </a:path>
                <a:path w="3933190" h="3937000">
                  <a:moveTo>
                    <a:pt x="3702609" y="76200"/>
                  </a:moveTo>
                  <a:lnTo>
                    <a:pt x="230019" y="76200"/>
                  </a:lnTo>
                  <a:lnTo>
                    <a:pt x="240340" y="63500"/>
                  </a:lnTo>
                  <a:lnTo>
                    <a:pt x="3692288" y="63500"/>
                  </a:lnTo>
                  <a:lnTo>
                    <a:pt x="3702609" y="76200"/>
                  </a:lnTo>
                  <a:close/>
                </a:path>
                <a:path w="3933190" h="3937000">
                  <a:moveTo>
                    <a:pt x="3722780" y="88900"/>
                  </a:moveTo>
                  <a:lnTo>
                    <a:pt x="209847" y="88900"/>
                  </a:lnTo>
                  <a:lnTo>
                    <a:pt x="219850" y="76200"/>
                  </a:lnTo>
                  <a:lnTo>
                    <a:pt x="3712777" y="76200"/>
                  </a:lnTo>
                  <a:lnTo>
                    <a:pt x="3722780" y="88900"/>
                  </a:lnTo>
                  <a:close/>
                </a:path>
                <a:path w="3933190" h="3937000">
                  <a:moveTo>
                    <a:pt x="3742254" y="101600"/>
                  </a:moveTo>
                  <a:lnTo>
                    <a:pt x="190373" y="101600"/>
                  </a:lnTo>
                  <a:lnTo>
                    <a:pt x="200021" y="88900"/>
                  </a:lnTo>
                  <a:lnTo>
                    <a:pt x="3732606" y="88900"/>
                  </a:lnTo>
                  <a:lnTo>
                    <a:pt x="3742254" y="101600"/>
                  </a:lnTo>
                  <a:close/>
                </a:path>
                <a:path w="3933190" h="3937000">
                  <a:moveTo>
                    <a:pt x="3770093" y="127000"/>
                  </a:moveTo>
                  <a:lnTo>
                    <a:pt x="162535" y="127000"/>
                  </a:lnTo>
                  <a:lnTo>
                    <a:pt x="171618" y="114300"/>
                  </a:lnTo>
                  <a:lnTo>
                    <a:pt x="180901" y="101600"/>
                  </a:lnTo>
                  <a:lnTo>
                    <a:pt x="3751726" y="101600"/>
                  </a:lnTo>
                  <a:lnTo>
                    <a:pt x="3761009" y="114300"/>
                  </a:lnTo>
                  <a:lnTo>
                    <a:pt x="3770093" y="127000"/>
                  </a:lnTo>
                  <a:close/>
                </a:path>
                <a:path w="3933190" h="3937000">
                  <a:moveTo>
                    <a:pt x="3796134" y="152400"/>
                  </a:moveTo>
                  <a:lnTo>
                    <a:pt x="136493" y="152400"/>
                  </a:lnTo>
                  <a:lnTo>
                    <a:pt x="144967" y="139700"/>
                  </a:lnTo>
                  <a:lnTo>
                    <a:pt x="153651" y="127000"/>
                  </a:lnTo>
                  <a:lnTo>
                    <a:pt x="3778976" y="127000"/>
                  </a:lnTo>
                  <a:lnTo>
                    <a:pt x="3787660" y="139700"/>
                  </a:lnTo>
                  <a:lnTo>
                    <a:pt x="3796134" y="152400"/>
                  </a:lnTo>
                  <a:close/>
                </a:path>
                <a:path w="3933190" h="3937000">
                  <a:moveTo>
                    <a:pt x="447505" y="177800"/>
                  </a:moveTo>
                  <a:lnTo>
                    <a:pt x="112394" y="177800"/>
                  </a:lnTo>
                  <a:lnTo>
                    <a:pt x="120207" y="165100"/>
                  </a:lnTo>
                  <a:lnTo>
                    <a:pt x="128240" y="152400"/>
                  </a:lnTo>
                  <a:lnTo>
                    <a:pt x="3804388" y="152400"/>
                  </a:lnTo>
                  <a:lnTo>
                    <a:pt x="3812421" y="165100"/>
                  </a:lnTo>
                  <a:lnTo>
                    <a:pt x="455270" y="165100"/>
                  </a:lnTo>
                  <a:lnTo>
                    <a:pt x="447505" y="177800"/>
                  </a:lnTo>
                  <a:close/>
                </a:path>
                <a:path w="3933190" h="3937000">
                  <a:moveTo>
                    <a:pt x="3820234" y="177800"/>
                  </a:moveTo>
                  <a:lnTo>
                    <a:pt x="3485122" y="177800"/>
                  </a:lnTo>
                  <a:lnTo>
                    <a:pt x="3477357" y="165100"/>
                  </a:lnTo>
                  <a:lnTo>
                    <a:pt x="3812421" y="165100"/>
                  </a:lnTo>
                  <a:lnTo>
                    <a:pt x="3820234" y="177800"/>
                  </a:lnTo>
                  <a:close/>
                </a:path>
                <a:path w="3933190" h="3937000">
                  <a:moveTo>
                    <a:pt x="316931" y="228600"/>
                  </a:moveTo>
                  <a:lnTo>
                    <a:pt x="76874" y="228600"/>
                  </a:lnTo>
                  <a:lnTo>
                    <a:pt x="83494" y="215900"/>
                  </a:lnTo>
                  <a:lnTo>
                    <a:pt x="90361" y="203200"/>
                  </a:lnTo>
                  <a:lnTo>
                    <a:pt x="97466" y="190500"/>
                  </a:lnTo>
                  <a:lnTo>
                    <a:pt x="104811" y="177800"/>
                  </a:lnTo>
                  <a:lnTo>
                    <a:pt x="401656" y="177800"/>
                  </a:lnTo>
                  <a:lnTo>
                    <a:pt x="394181" y="190500"/>
                  </a:lnTo>
                  <a:lnTo>
                    <a:pt x="364940" y="190500"/>
                  </a:lnTo>
                  <a:lnTo>
                    <a:pt x="357815" y="203200"/>
                  </a:lnTo>
                  <a:lnTo>
                    <a:pt x="343814" y="203200"/>
                  </a:lnTo>
                  <a:lnTo>
                    <a:pt x="336945" y="215900"/>
                  </a:lnTo>
                  <a:lnTo>
                    <a:pt x="323503" y="215900"/>
                  </a:lnTo>
                  <a:lnTo>
                    <a:pt x="316931" y="228600"/>
                  </a:lnTo>
                  <a:close/>
                </a:path>
                <a:path w="3933190" h="3937000">
                  <a:moveTo>
                    <a:pt x="3855753" y="228600"/>
                  </a:moveTo>
                  <a:lnTo>
                    <a:pt x="3615696" y="228600"/>
                  </a:lnTo>
                  <a:lnTo>
                    <a:pt x="3609124" y="215900"/>
                  </a:lnTo>
                  <a:lnTo>
                    <a:pt x="3595683" y="215900"/>
                  </a:lnTo>
                  <a:lnTo>
                    <a:pt x="3588814" y="203200"/>
                  </a:lnTo>
                  <a:lnTo>
                    <a:pt x="3574812" y="203200"/>
                  </a:lnTo>
                  <a:lnTo>
                    <a:pt x="3567688" y="190500"/>
                  </a:lnTo>
                  <a:lnTo>
                    <a:pt x="3538447" y="190500"/>
                  </a:lnTo>
                  <a:lnTo>
                    <a:pt x="3530972" y="177800"/>
                  </a:lnTo>
                  <a:lnTo>
                    <a:pt x="3827817" y="177800"/>
                  </a:lnTo>
                  <a:lnTo>
                    <a:pt x="3835161" y="190500"/>
                  </a:lnTo>
                  <a:lnTo>
                    <a:pt x="3842267" y="203200"/>
                  </a:lnTo>
                  <a:lnTo>
                    <a:pt x="3849134" y="215900"/>
                  </a:lnTo>
                  <a:lnTo>
                    <a:pt x="3855753" y="228600"/>
                  </a:lnTo>
                  <a:close/>
                </a:path>
                <a:path w="3933190" h="3937000">
                  <a:moveTo>
                    <a:pt x="233233" y="304800"/>
                  </a:moveTo>
                  <a:lnTo>
                    <a:pt x="37786" y="304800"/>
                  </a:lnTo>
                  <a:lnTo>
                    <a:pt x="42572" y="292100"/>
                  </a:lnTo>
                  <a:lnTo>
                    <a:pt x="58545" y="254000"/>
                  </a:lnTo>
                  <a:lnTo>
                    <a:pt x="70509" y="228600"/>
                  </a:lnTo>
                  <a:lnTo>
                    <a:pt x="304114" y="228600"/>
                  </a:lnTo>
                  <a:lnTo>
                    <a:pt x="297877" y="241300"/>
                  </a:lnTo>
                  <a:lnTo>
                    <a:pt x="285755" y="241300"/>
                  </a:lnTo>
                  <a:lnTo>
                    <a:pt x="279884" y="254000"/>
                  </a:lnTo>
                  <a:lnTo>
                    <a:pt x="274142" y="254000"/>
                  </a:lnTo>
                  <a:lnTo>
                    <a:pt x="268529" y="266700"/>
                  </a:lnTo>
                  <a:lnTo>
                    <a:pt x="263052" y="266700"/>
                  </a:lnTo>
                  <a:lnTo>
                    <a:pt x="257717" y="279400"/>
                  </a:lnTo>
                  <a:lnTo>
                    <a:pt x="247475" y="279400"/>
                  </a:lnTo>
                  <a:lnTo>
                    <a:pt x="242573" y="292100"/>
                  </a:lnTo>
                  <a:lnTo>
                    <a:pt x="237826" y="292100"/>
                  </a:lnTo>
                  <a:lnTo>
                    <a:pt x="233233" y="304800"/>
                  </a:lnTo>
                  <a:close/>
                </a:path>
                <a:path w="3933190" h="3937000">
                  <a:moveTo>
                    <a:pt x="3894842" y="304800"/>
                  </a:moveTo>
                  <a:lnTo>
                    <a:pt x="3699394" y="304800"/>
                  </a:lnTo>
                  <a:lnTo>
                    <a:pt x="3694801" y="292100"/>
                  </a:lnTo>
                  <a:lnTo>
                    <a:pt x="3690054" y="292100"/>
                  </a:lnTo>
                  <a:lnTo>
                    <a:pt x="3685153" y="279400"/>
                  </a:lnTo>
                  <a:lnTo>
                    <a:pt x="3674910" y="279400"/>
                  </a:lnTo>
                  <a:lnTo>
                    <a:pt x="3669575" y="266700"/>
                  </a:lnTo>
                  <a:lnTo>
                    <a:pt x="3664098" y="266700"/>
                  </a:lnTo>
                  <a:lnTo>
                    <a:pt x="3658485" y="254000"/>
                  </a:lnTo>
                  <a:lnTo>
                    <a:pt x="3652743" y="254000"/>
                  </a:lnTo>
                  <a:lnTo>
                    <a:pt x="3646872" y="241300"/>
                  </a:lnTo>
                  <a:lnTo>
                    <a:pt x="3634750" y="241300"/>
                  </a:lnTo>
                  <a:lnTo>
                    <a:pt x="3628513" y="228600"/>
                  </a:lnTo>
                  <a:lnTo>
                    <a:pt x="3862118" y="228600"/>
                  </a:lnTo>
                  <a:lnTo>
                    <a:pt x="3868228" y="241300"/>
                  </a:lnTo>
                  <a:lnTo>
                    <a:pt x="3874082" y="254000"/>
                  </a:lnTo>
                  <a:lnTo>
                    <a:pt x="3879675" y="266700"/>
                  </a:lnTo>
                  <a:lnTo>
                    <a:pt x="3885000" y="279400"/>
                  </a:lnTo>
                  <a:lnTo>
                    <a:pt x="3890055" y="292100"/>
                  </a:lnTo>
                  <a:lnTo>
                    <a:pt x="3894842" y="304800"/>
                  </a:lnTo>
                  <a:close/>
                </a:path>
                <a:path w="3933190" h="3937000">
                  <a:moveTo>
                    <a:pt x="175726" y="469900"/>
                  </a:moveTo>
                  <a:lnTo>
                    <a:pt x="622" y="469900"/>
                  </a:lnTo>
                  <a:lnTo>
                    <a:pt x="1379" y="457200"/>
                  </a:lnTo>
                  <a:lnTo>
                    <a:pt x="5425" y="419100"/>
                  </a:lnTo>
                  <a:lnTo>
                    <a:pt x="12117" y="381000"/>
                  </a:lnTo>
                  <a:lnTo>
                    <a:pt x="21416" y="342900"/>
                  </a:lnTo>
                  <a:lnTo>
                    <a:pt x="33273" y="304800"/>
                  </a:lnTo>
                  <a:lnTo>
                    <a:pt x="228795" y="304800"/>
                  </a:lnTo>
                  <a:lnTo>
                    <a:pt x="224516" y="317500"/>
                  </a:lnTo>
                  <a:lnTo>
                    <a:pt x="220403" y="330200"/>
                  </a:lnTo>
                  <a:lnTo>
                    <a:pt x="216454" y="330200"/>
                  </a:lnTo>
                  <a:lnTo>
                    <a:pt x="212670" y="342900"/>
                  </a:lnTo>
                  <a:lnTo>
                    <a:pt x="209055" y="342900"/>
                  </a:lnTo>
                  <a:lnTo>
                    <a:pt x="205614" y="355600"/>
                  </a:lnTo>
                  <a:lnTo>
                    <a:pt x="202346" y="355600"/>
                  </a:lnTo>
                  <a:lnTo>
                    <a:pt x="199253" y="368300"/>
                  </a:lnTo>
                  <a:lnTo>
                    <a:pt x="196337" y="368300"/>
                  </a:lnTo>
                  <a:lnTo>
                    <a:pt x="193601" y="381000"/>
                  </a:lnTo>
                  <a:lnTo>
                    <a:pt x="191047" y="393700"/>
                  </a:lnTo>
                  <a:lnTo>
                    <a:pt x="188674" y="393700"/>
                  </a:lnTo>
                  <a:lnTo>
                    <a:pt x="186484" y="406400"/>
                  </a:lnTo>
                  <a:lnTo>
                    <a:pt x="184481" y="406400"/>
                  </a:lnTo>
                  <a:lnTo>
                    <a:pt x="182664" y="419100"/>
                  </a:lnTo>
                  <a:lnTo>
                    <a:pt x="181034" y="431800"/>
                  </a:lnTo>
                  <a:lnTo>
                    <a:pt x="179592" y="431800"/>
                  </a:lnTo>
                  <a:lnTo>
                    <a:pt x="178340" y="444500"/>
                  </a:lnTo>
                  <a:lnTo>
                    <a:pt x="177278" y="444500"/>
                  </a:lnTo>
                  <a:lnTo>
                    <a:pt x="176406" y="457200"/>
                  </a:lnTo>
                  <a:lnTo>
                    <a:pt x="175726" y="469900"/>
                  </a:lnTo>
                  <a:close/>
                </a:path>
                <a:path w="3933190" h="3937000">
                  <a:moveTo>
                    <a:pt x="3932006" y="469900"/>
                  </a:moveTo>
                  <a:lnTo>
                    <a:pt x="3756901" y="469900"/>
                  </a:lnTo>
                  <a:lnTo>
                    <a:pt x="3756221" y="457200"/>
                  </a:lnTo>
                  <a:lnTo>
                    <a:pt x="3755349" y="444500"/>
                  </a:lnTo>
                  <a:lnTo>
                    <a:pt x="3754287" y="444500"/>
                  </a:lnTo>
                  <a:lnTo>
                    <a:pt x="3753035" y="431800"/>
                  </a:lnTo>
                  <a:lnTo>
                    <a:pt x="3751593" y="431800"/>
                  </a:lnTo>
                  <a:lnTo>
                    <a:pt x="3749963" y="419100"/>
                  </a:lnTo>
                  <a:lnTo>
                    <a:pt x="3748146" y="406400"/>
                  </a:lnTo>
                  <a:lnTo>
                    <a:pt x="3746143" y="406400"/>
                  </a:lnTo>
                  <a:lnTo>
                    <a:pt x="3743953" y="393700"/>
                  </a:lnTo>
                  <a:lnTo>
                    <a:pt x="3741580" y="393700"/>
                  </a:lnTo>
                  <a:lnTo>
                    <a:pt x="3739026" y="381000"/>
                  </a:lnTo>
                  <a:lnTo>
                    <a:pt x="3736291" y="368300"/>
                  </a:lnTo>
                  <a:lnTo>
                    <a:pt x="3733375" y="368300"/>
                  </a:lnTo>
                  <a:lnTo>
                    <a:pt x="3730281" y="355600"/>
                  </a:lnTo>
                  <a:lnTo>
                    <a:pt x="3727014" y="355600"/>
                  </a:lnTo>
                  <a:lnTo>
                    <a:pt x="3723573" y="342900"/>
                  </a:lnTo>
                  <a:lnTo>
                    <a:pt x="3719958" y="342900"/>
                  </a:lnTo>
                  <a:lnTo>
                    <a:pt x="3716174" y="330200"/>
                  </a:lnTo>
                  <a:lnTo>
                    <a:pt x="3712225" y="330200"/>
                  </a:lnTo>
                  <a:lnTo>
                    <a:pt x="3708111" y="317500"/>
                  </a:lnTo>
                  <a:lnTo>
                    <a:pt x="3703832" y="304800"/>
                  </a:lnTo>
                  <a:lnTo>
                    <a:pt x="3899354" y="304800"/>
                  </a:lnTo>
                  <a:lnTo>
                    <a:pt x="3903586" y="317500"/>
                  </a:lnTo>
                  <a:lnTo>
                    <a:pt x="3914599" y="355600"/>
                  </a:lnTo>
                  <a:lnTo>
                    <a:pt x="3923033" y="393700"/>
                  </a:lnTo>
                  <a:lnTo>
                    <a:pt x="3928846" y="431800"/>
                  </a:lnTo>
                  <a:lnTo>
                    <a:pt x="3931249" y="457200"/>
                  </a:lnTo>
                  <a:lnTo>
                    <a:pt x="3932006" y="469900"/>
                  </a:lnTo>
                  <a:close/>
                </a:path>
                <a:path w="3933190" h="3937000">
                  <a:moveTo>
                    <a:pt x="237851" y="3797300"/>
                  </a:moveTo>
                  <a:lnTo>
                    <a:pt x="37791" y="3797300"/>
                  </a:lnTo>
                  <a:lnTo>
                    <a:pt x="33278" y="3784600"/>
                  </a:lnTo>
                  <a:lnTo>
                    <a:pt x="21420" y="3746500"/>
                  </a:lnTo>
                  <a:lnTo>
                    <a:pt x="12120" y="3708400"/>
                  </a:lnTo>
                  <a:lnTo>
                    <a:pt x="5427" y="3670300"/>
                  </a:lnTo>
                  <a:lnTo>
                    <a:pt x="1379" y="3632200"/>
                  </a:lnTo>
                  <a:lnTo>
                    <a:pt x="622" y="3632200"/>
                  </a:lnTo>
                  <a:lnTo>
                    <a:pt x="162" y="3619500"/>
                  </a:lnTo>
                  <a:lnTo>
                    <a:pt x="0" y="3606800"/>
                  </a:lnTo>
                  <a:lnTo>
                    <a:pt x="0" y="482600"/>
                  </a:lnTo>
                  <a:lnTo>
                    <a:pt x="162" y="469900"/>
                  </a:lnTo>
                  <a:lnTo>
                    <a:pt x="175237" y="469900"/>
                  </a:lnTo>
                  <a:lnTo>
                    <a:pt x="174941" y="482600"/>
                  </a:lnTo>
                  <a:lnTo>
                    <a:pt x="174942" y="3606800"/>
                  </a:lnTo>
                  <a:lnTo>
                    <a:pt x="175240" y="3619500"/>
                  </a:lnTo>
                  <a:lnTo>
                    <a:pt x="175731" y="3619500"/>
                  </a:lnTo>
                  <a:lnTo>
                    <a:pt x="176413" y="3632200"/>
                  </a:lnTo>
                  <a:lnTo>
                    <a:pt x="177286" y="3644900"/>
                  </a:lnTo>
                  <a:lnTo>
                    <a:pt x="178349" y="3644900"/>
                  </a:lnTo>
                  <a:lnTo>
                    <a:pt x="179602" y="3657600"/>
                  </a:lnTo>
                  <a:lnTo>
                    <a:pt x="181045" y="3670300"/>
                  </a:lnTo>
                  <a:lnTo>
                    <a:pt x="182677" y="3670300"/>
                  </a:lnTo>
                  <a:lnTo>
                    <a:pt x="184495" y="3683000"/>
                  </a:lnTo>
                  <a:lnTo>
                    <a:pt x="186499" y="3683000"/>
                  </a:lnTo>
                  <a:lnTo>
                    <a:pt x="188690" y="3695700"/>
                  </a:lnTo>
                  <a:lnTo>
                    <a:pt x="191064" y="3695700"/>
                  </a:lnTo>
                  <a:lnTo>
                    <a:pt x="193619" y="3708400"/>
                  </a:lnTo>
                  <a:lnTo>
                    <a:pt x="196355" y="3721100"/>
                  </a:lnTo>
                  <a:lnTo>
                    <a:pt x="199272" y="3721100"/>
                  </a:lnTo>
                  <a:lnTo>
                    <a:pt x="202367" y="3733800"/>
                  </a:lnTo>
                  <a:lnTo>
                    <a:pt x="205635" y="3733800"/>
                  </a:lnTo>
                  <a:lnTo>
                    <a:pt x="209077" y="3746500"/>
                  </a:lnTo>
                  <a:lnTo>
                    <a:pt x="212692" y="3746500"/>
                  </a:lnTo>
                  <a:lnTo>
                    <a:pt x="216477" y="3759200"/>
                  </a:lnTo>
                  <a:lnTo>
                    <a:pt x="220426" y="3771900"/>
                  </a:lnTo>
                  <a:lnTo>
                    <a:pt x="224540" y="3771900"/>
                  </a:lnTo>
                  <a:lnTo>
                    <a:pt x="228819" y="3784600"/>
                  </a:lnTo>
                  <a:lnTo>
                    <a:pt x="233258" y="3784600"/>
                  </a:lnTo>
                  <a:lnTo>
                    <a:pt x="237851" y="3797300"/>
                  </a:lnTo>
                  <a:close/>
                </a:path>
                <a:path w="3933190" h="3937000">
                  <a:moveTo>
                    <a:pt x="3894837" y="3797300"/>
                  </a:moveTo>
                  <a:lnTo>
                    <a:pt x="3694777" y="3797300"/>
                  </a:lnTo>
                  <a:lnTo>
                    <a:pt x="3699369" y="3784600"/>
                  </a:lnTo>
                  <a:lnTo>
                    <a:pt x="3703808" y="3784600"/>
                  </a:lnTo>
                  <a:lnTo>
                    <a:pt x="3708087" y="3771900"/>
                  </a:lnTo>
                  <a:lnTo>
                    <a:pt x="3712201" y="3771900"/>
                  </a:lnTo>
                  <a:lnTo>
                    <a:pt x="3716150" y="3759200"/>
                  </a:lnTo>
                  <a:lnTo>
                    <a:pt x="3719935" y="3746500"/>
                  </a:lnTo>
                  <a:lnTo>
                    <a:pt x="3723550" y="3746500"/>
                  </a:lnTo>
                  <a:lnTo>
                    <a:pt x="3726992" y="3733800"/>
                  </a:lnTo>
                  <a:lnTo>
                    <a:pt x="3730260" y="3733800"/>
                  </a:lnTo>
                  <a:lnTo>
                    <a:pt x="3733354" y="3721100"/>
                  </a:lnTo>
                  <a:lnTo>
                    <a:pt x="3736271" y="3721100"/>
                  </a:lnTo>
                  <a:lnTo>
                    <a:pt x="3739007" y="3708400"/>
                  </a:lnTo>
                  <a:lnTo>
                    <a:pt x="3741563" y="3695700"/>
                  </a:lnTo>
                  <a:lnTo>
                    <a:pt x="3743937" y="3695700"/>
                  </a:lnTo>
                  <a:lnTo>
                    <a:pt x="3746128" y="3683000"/>
                  </a:lnTo>
                  <a:lnTo>
                    <a:pt x="3748132" y="3683000"/>
                  </a:lnTo>
                  <a:lnTo>
                    <a:pt x="3749950" y="3670300"/>
                  </a:lnTo>
                  <a:lnTo>
                    <a:pt x="3751582" y="3670300"/>
                  </a:lnTo>
                  <a:lnTo>
                    <a:pt x="3753025" y="3657600"/>
                  </a:lnTo>
                  <a:lnTo>
                    <a:pt x="3754278" y="3644900"/>
                  </a:lnTo>
                  <a:lnTo>
                    <a:pt x="3755341" y="3644900"/>
                  </a:lnTo>
                  <a:lnTo>
                    <a:pt x="3756215" y="3632200"/>
                  </a:lnTo>
                  <a:lnTo>
                    <a:pt x="3756897" y="3619500"/>
                  </a:lnTo>
                  <a:lnTo>
                    <a:pt x="3757387" y="3619500"/>
                  </a:lnTo>
                  <a:lnTo>
                    <a:pt x="3757685" y="3606800"/>
                  </a:lnTo>
                  <a:lnTo>
                    <a:pt x="3757791" y="482600"/>
                  </a:lnTo>
                  <a:lnTo>
                    <a:pt x="3757390" y="469900"/>
                  </a:lnTo>
                  <a:lnTo>
                    <a:pt x="3932465" y="469900"/>
                  </a:lnTo>
                  <a:lnTo>
                    <a:pt x="3932628" y="482600"/>
                  </a:lnTo>
                  <a:lnTo>
                    <a:pt x="3932628" y="3606800"/>
                  </a:lnTo>
                  <a:lnTo>
                    <a:pt x="3932465" y="3619500"/>
                  </a:lnTo>
                  <a:lnTo>
                    <a:pt x="3932005" y="3632200"/>
                  </a:lnTo>
                  <a:lnTo>
                    <a:pt x="3931248" y="3632200"/>
                  </a:lnTo>
                  <a:lnTo>
                    <a:pt x="3930194" y="3644900"/>
                  </a:lnTo>
                  <a:lnTo>
                    <a:pt x="3925262" y="3683000"/>
                  </a:lnTo>
                  <a:lnTo>
                    <a:pt x="3917696" y="3721100"/>
                  </a:lnTo>
                  <a:lnTo>
                    <a:pt x="3907534" y="3759200"/>
                  </a:lnTo>
                  <a:lnTo>
                    <a:pt x="3899349" y="3784600"/>
                  </a:lnTo>
                  <a:lnTo>
                    <a:pt x="3894837" y="3797300"/>
                  </a:lnTo>
                  <a:close/>
                </a:path>
                <a:path w="3933190" h="3937000">
                  <a:moveTo>
                    <a:pt x="304137" y="3860800"/>
                  </a:moveTo>
                  <a:lnTo>
                    <a:pt x="70516" y="3860800"/>
                  </a:lnTo>
                  <a:lnTo>
                    <a:pt x="64406" y="3848100"/>
                  </a:lnTo>
                  <a:lnTo>
                    <a:pt x="58551" y="3835400"/>
                  </a:lnTo>
                  <a:lnTo>
                    <a:pt x="52957" y="3822700"/>
                  </a:lnTo>
                  <a:lnTo>
                    <a:pt x="47633" y="3810000"/>
                  </a:lnTo>
                  <a:lnTo>
                    <a:pt x="42577" y="3797300"/>
                  </a:lnTo>
                  <a:lnTo>
                    <a:pt x="242598" y="3797300"/>
                  </a:lnTo>
                  <a:lnTo>
                    <a:pt x="247500" y="3810000"/>
                  </a:lnTo>
                  <a:lnTo>
                    <a:pt x="257742" y="3810000"/>
                  </a:lnTo>
                  <a:lnTo>
                    <a:pt x="263077" y="3822700"/>
                  </a:lnTo>
                  <a:lnTo>
                    <a:pt x="268554" y="3822700"/>
                  </a:lnTo>
                  <a:lnTo>
                    <a:pt x="274166" y="3835400"/>
                  </a:lnTo>
                  <a:lnTo>
                    <a:pt x="279908" y="3835400"/>
                  </a:lnTo>
                  <a:lnTo>
                    <a:pt x="285779" y="3848100"/>
                  </a:lnTo>
                  <a:lnTo>
                    <a:pt x="297901" y="3848100"/>
                  </a:lnTo>
                  <a:lnTo>
                    <a:pt x="304137" y="3860800"/>
                  </a:lnTo>
                  <a:close/>
                </a:path>
                <a:path w="3933190" h="3937000">
                  <a:moveTo>
                    <a:pt x="3862111" y="3860800"/>
                  </a:moveTo>
                  <a:lnTo>
                    <a:pt x="3628490" y="3860800"/>
                  </a:lnTo>
                  <a:lnTo>
                    <a:pt x="3634726" y="3848100"/>
                  </a:lnTo>
                  <a:lnTo>
                    <a:pt x="3646848" y="3848100"/>
                  </a:lnTo>
                  <a:lnTo>
                    <a:pt x="3652719" y="3835400"/>
                  </a:lnTo>
                  <a:lnTo>
                    <a:pt x="3658461" y="3835400"/>
                  </a:lnTo>
                  <a:lnTo>
                    <a:pt x="3664074" y="3822700"/>
                  </a:lnTo>
                  <a:lnTo>
                    <a:pt x="3669551" y="3822700"/>
                  </a:lnTo>
                  <a:lnTo>
                    <a:pt x="3674885" y="3810000"/>
                  </a:lnTo>
                  <a:lnTo>
                    <a:pt x="3685128" y="3810000"/>
                  </a:lnTo>
                  <a:lnTo>
                    <a:pt x="3690029" y="3797300"/>
                  </a:lnTo>
                  <a:lnTo>
                    <a:pt x="3890050" y="3797300"/>
                  </a:lnTo>
                  <a:lnTo>
                    <a:pt x="3884994" y="3810000"/>
                  </a:lnTo>
                  <a:lnTo>
                    <a:pt x="3879670" y="3822700"/>
                  </a:lnTo>
                  <a:lnTo>
                    <a:pt x="3874076" y="3835400"/>
                  </a:lnTo>
                  <a:lnTo>
                    <a:pt x="3868221" y="3848100"/>
                  </a:lnTo>
                  <a:lnTo>
                    <a:pt x="3862111" y="3860800"/>
                  </a:lnTo>
                  <a:close/>
                </a:path>
                <a:path w="3933190" h="3937000">
                  <a:moveTo>
                    <a:pt x="401669" y="3911600"/>
                  </a:moveTo>
                  <a:lnTo>
                    <a:pt x="104818" y="3911600"/>
                  </a:lnTo>
                  <a:lnTo>
                    <a:pt x="97474" y="3898900"/>
                  </a:lnTo>
                  <a:lnTo>
                    <a:pt x="90368" y="3886200"/>
                  </a:lnTo>
                  <a:lnTo>
                    <a:pt x="83501" y="3873500"/>
                  </a:lnTo>
                  <a:lnTo>
                    <a:pt x="76881" y="3860800"/>
                  </a:lnTo>
                  <a:lnTo>
                    <a:pt x="310488" y="3860800"/>
                  </a:lnTo>
                  <a:lnTo>
                    <a:pt x="316953" y="3873500"/>
                  </a:lnTo>
                  <a:lnTo>
                    <a:pt x="336965" y="3873500"/>
                  </a:lnTo>
                  <a:lnTo>
                    <a:pt x="343834" y="3886200"/>
                  </a:lnTo>
                  <a:lnTo>
                    <a:pt x="357834" y="3886200"/>
                  </a:lnTo>
                  <a:lnTo>
                    <a:pt x="364957" y="3898900"/>
                  </a:lnTo>
                  <a:lnTo>
                    <a:pt x="394195" y="3898900"/>
                  </a:lnTo>
                  <a:lnTo>
                    <a:pt x="401669" y="3911600"/>
                  </a:lnTo>
                  <a:close/>
                </a:path>
                <a:path w="3933190" h="3937000">
                  <a:moveTo>
                    <a:pt x="3827809" y="3911600"/>
                  </a:moveTo>
                  <a:lnTo>
                    <a:pt x="3530958" y="3911600"/>
                  </a:lnTo>
                  <a:lnTo>
                    <a:pt x="3538432" y="3898900"/>
                  </a:lnTo>
                  <a:lnTo>
                    <a:pt x="3567670" y="3898900"/>
                  </a:lnTo>
                  <a:lnTo>
                    <a:pt x="3574793" y="3886200"/>
                  </a:lnTo>
                  <a:lnTo>
                    <a:pt x="3588793" y="3886200"/>
                  </a:lnTo>
                  <a:lnTo>
                    <a:pt x="3595662" y="3873500"/>
                  </a:lnTo>
                  <a:lnTo>
                    <a:pt x="3615674" y="3873500"/>
                  </a:lnTo>
                  <a:lnTo>
                    <a:pt x="3622139" y="3860800"/>
                  </a:lnTo>
                  <a:lnTo>
                    <a:pt x="3855746" y="3860800"/>
                  </a:lnTo>
                  <a:lnTo>
                    <a:pt x="3849126" y="3873500"/>
                  </a:lnTo>
                  <a:lnTo>
                    <a:pt x="3842259" y="3886200"/>
                  </a:lnTo>
                  <a:lnTo>
                    <a:pt x="3835153" y="3898900"/>
                  </a:lnTo>
                  <a:lnTo>
                    <a:pt x="3827809" y="3911600"/>
                  </a:lnTo>
                  <a:close/>
                </a:path>
                <a:path w="3933190" h="3937000">
                  <a:moveTo>
                    <a:pt x="3806645" y="3937000"/>
                  </a:moveTo>
                  <a:lnTo>
                    <a:pt x="125983" y="3937000"/>
                  </a:lnTo>
                  <a:lnTo>
                    <a:pt x="120215" y="3924300"/>
                  </a:lnTo>
                  <a:lnTo>
                    <a:pt x="112402" y="3911600"/>
                  </a:lnTo>
                  <a:lnTo>
                    <a:pt x="447512" y="3911600"/>
                  </a:lnTo>
                  <a:lnTo>
                    <a:pt x="455276" y="3924300"/>
                  </a:lnTo>
                  <a:lnTo>
                    <a:pt x="3812412" y="3924300"/>
                  </a:lnTo>
                  <a:lnTo>
                    <a:pt x="3806645" y="3937000"/>
                  </a:lnTo>
                  <a:close/>
                </a:path>
                <a:path w="3933190" h="3937000">
                  <a:moveTo>
                    <a:pt x="3812412" y="3924300"/>
                  </a:moveTo>
                  <a:lnTo>
                    <a:pt x="3477351" y="3924300"/>
                  </a:lnTo>
                  <a:lnTo>
                    <a:pt x="3485115" y="3911600"/>
                  </a:lnTo>
                  <a:lnTo>
                    <a:pt x="3820225" y="3911600"/>
                  </a:lnTo>
                  <a:lnTo>
                    <a:pt x="3812412" y="392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75354" y="1414936"/>
            <a:ext cx="85375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95" dirty="0"/>
              <a:t>E</a:t>
            </a:r>
            <a:r>
              <a:rPr sz="4200" spc="135" dirty="0"/>
              <a:t>X</a:t>
            </a:r>
            <a:r>
              <a:rPr sz="4200" spc="-60" dirty="0"/>
              <a:t>P</a:t>
            </a:r>
            <a:r>
              <a:rPr sz="4200" spc="150" dirty="0"/>
              <a:t>LO</a:t>
            </a:r>
            <a:r>
              <a:rPr sz="4200" spc="-50" dirty="0"/>
              <a:t>RA</a:t>
            </a:r>
            <a:r>
              <a:rPr sz="4200" spc="80" dirty="0"/>
              <a:t>T</a:t>
            </a:r>
            <a:r>
              <a:rPr sz="4200" spc="75" dirty="0"/>
              <a:t>O</a:t>
            </a:r>
            <a:r>
              <a:rPr sz="4200" spc="-190" dirty="0"/>
              <a:t>R</a:t>
            </a:r>
            <a:r>
              <a:rPr sz="4200" spc="-35" dirty="0"/>
              <a:t>Y</a:t>
            </a:r>
            <a:r>
              <a:rPr sz="4200" spc="-495" dirty="0"/>
              <a:t> </a:t>
            </a:r>
            <a:r>
              <a:rPr sz="4200" spc="25" dirty="0"/>
              <a:t>DA</a:t>
            </a:r>
            <a:r>
              <a:rPr sz="4200" spc="80" dirty="0"/>
              <a:t>T</a:t>
            </a:r>
            <a:r>
              <a:rPr sz="4200" spc="90" dirty="0"/>
              <a:t>A</a:t>
            </a:r>
            <a:r>
              <a:rPr sz="4200" spc="245" dirty="0"/>
              <a:t> </a:t>
            </a:r>
            <a:r>
              <a:rPr sz="4200" spc="90" dirty="0"/>
              <a:t>A</a:t>
            </a:r>
            <a:r>
              <a:rPr sz="4200" spc="95" dirty="0"/>
              <a:t>N</a:t>
            </a:r>
            <a:r>
              <a:rPr sz="4200" spc="90" dirty="0"/>
              <a:t>A</a:t>
            </a:r>
            <a:r>
              <a:rPr sz="4200" spc="100" dirty="0"/>
              <a:t>LY</a:t>
            </a:r>
            <a:r>
              <a:rPr sz="4200" spc="-260" dirty="0"/>
              <a:t>SIS</a:t>
            </a:r>
            <a:endParaRPr sz="4200"/>
          </a:p>
        </p:txBody>
      </p:sp>
      <p:sp>
        <p:nvSpPr>
          <p:cNvPr id="9" name="object 9"/>
          <p:cNvSpPr txBox="1"/>
          <p:nvPr/>
        </p:nvSpPr>
        <p:spPr>
          <a:xfrm>
            <a:off x="1637366" y="2434347"/>
            <a:ext cx="3771900" cy="2711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5199"/>
              </a:lnSpc>
              <a:spcBef>
                <a:spcPts val="100"/>
              </a:spcBef>
            </a:pPr>
            <a:r>
              <a:rPr sz="2550" spc="30" dirty="0">
                <a:solidFill>
                  <a:srgbClr val="FFFFFF"/>
                </a:solidFill>
                <a:latin typeface="Roboto"/>
                <a:cs typeface="Roboto"/>
              </a:rPr>
              <a:t>Imported</a:t>
            </a:r>
            <a:r>
              <a:rPr sz="255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25" dirty="0">
                <a:solidFill>
                  <a:srgbClr val="FFFFFF"/>
                </a:solidFill>
                <a:latin typeface="Roboto"/>
                <a:cs typeface="Roboto"/>
              </a:rPr>
              <a:t>Libraries</a:t>
            </a:r>
            <a:r>
              <a:rPr sz="255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10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2550" spc="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30" dirty="0">
                <a:solidFill>
                  <a:srgbClr val="FFFFFF"/>
                </a:solidFill>
                <a:latin typeface="Roboto"/>
                <a:cs typeface="Roboto"/>
              </a:rPr>
              <a:t>Loaded</a:t>
            </a:r>
            <a:r>
              <a:rPr sz="255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1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55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30" dirty="0">
                <a:solidFill>
                  <a:srgbClr val="FFFFFF"/>
                </a:solidFill>
                <a:latin typeface="Roboto"/>
                <a:cs typeface="Roboto"/>
              </a:rPr>
              <a:t>dataset.</a:t>
            </a:r>
            <a:r>
              <a:rPr sz="255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40" dirty="0">
                <a:solidFill>
                  <a:srgbClr val="FFFFFF"/>
                </a:solidFill>
                <a:latin typeface="Roboto"/>
                <a:cs typeface="Roboto"/>
              </a:rPr>
              <a:t>Aldo </a:t>
            </a:r>
            <a:r>
              <a:rPr sz="2550" spc="-6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15" dirty="0">
                <a:solidFill>
                  <a:srgbClr val="FFFFFF"/>
                </a:solidFill>
                <a:latin typeface="Roboto"/>
                <a:cs typeface="Roboto"/>
              </a:rPr>
              <a:t>did</a:t>
            </a:r>
            <a:r>
              <a:rPr sz="255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10" dirty="0">
                <a:solidFill>
                  <a:srgbClr val="FFFFFF"/>
                </a:solidFill>
                <a:latin typeface="Roboto"/>
                <a:cs typeface="Roboto"/>
              </a:rPr>
              <a:t>all</a:t>
            </a:r>
            <a:r>
              <a:rPr sz="255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1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55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25" dirty="0">
                <a:solidFill>
                  <a:srgbClr val="FFFFFF"/>
                </a:solidFill>
                <a:latin typeface="Roboto"/>
                <a:cs typeface="Roboto"/>
              </a:rPr>
              <a:t>statistical </a:t>
            </a:r>
            <a:r>
              <a:rPr sz="2550" spc="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20" dirty="0">
                <a:solidFill>
                  <a:srgbClr val="FFFFFF"/>
                </a:solidFill>
                <a:latin typeface="Roboto"/>
                <a:cs typeface="Roboto"/>
              </a:rPr>
              <a:t>Analysis</a:t>
            </a:r>
            <a:r>
              <a:rPr sz="255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50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55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1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55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25" dirty="0">
                <a:solidFill>
                  <a:srgbClr val="FFFFFF"/>
                </a:solidFill>
                <a:latin typeface="Roboto"/>
                <a:cs typeface="Roboto"/>
              </a:rPr>
              <a:t>dataset </a:t>
            </a:r>
            <a:r>
              <a:rPr sz="2550" spc="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25" dirty="0">
                <a:solidFill>
                  <a:srgbClr val="FFFFFF"/>
                </a:solidFill>
                <a:latin typeface="Roboto"/>
                <a:cs typeface="Roboto"/>
              </a:rPr>
              <a:t>like</a:t>
            </a:r>
            <a:r>
              <a:rPr sz="255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25" dirty="0">
                <a:solidFill>
                  <a:srgbClr val="FFFFFF"/>
                </a:solidFill>
                <a:latin typeface="Roboto"/>
                <a:cs typeface="Roboto"/>
              </a:rPr>
              <a:t>shape,</a:t>
            </a:r>
            <a:r>
              <a:rPr sz="255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20" dirty="0">
                <a:solidFill>
                  <a:srgbClr val="FFFFFF"/>
                </a:solidFill>
                <a:latin typeface="Roboto"/>
                <a:cs typeface="Roboto"/>
              </a:rPr>
              <a:t>unique, </a:t>
            </a:r>
            <a:r>
              <a:rPr sz="2550" spc="25" dirty="0">
                <a:solidFill>
                  <a:srgbClr val="FFFFFF"/>
                </a:solidFill>
                <a:latin typeface="Roboto"/>
                <a:cs typeface="Roboto"/>
              </a:rPr>
              <a:t> value_counts,</a:t>
            </a:r>
            <a:r>
              <a:rPr sz="255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30" dirty="0">
                <a:solidFill>
                  <a:srgbClr val="FFFFFF"/>
                </a:solidFill>
                <a:latin typeface="Roboto"/>
                <a:cs typeface="Roboto"/>
              </a:rPr>
              <a:t>etc.</a:t>
            </a:r>
            <a:endParaRPr sz="255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05673" y="2434347"/>
            <a:ext cx="3486150" cy="1816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199"/>
              </a:lnSpc>
              <a:spcBef>
                <a:spcPts val="100"/>
              </a:spcBef>
            </a:pPr>
            <a:r>
              <a:rPr sz="2550" spc="30" dirty="0">
                <a:solidFill>
                  <a:srgbClr val="FFFFFF"/>
                </a:solidFill>
                <a:latin typeface="Roboto"/>
                <a:cs typeface="Roboto"/>
              </a:rPr>
              <a:t>Replaced</a:t>
            </a:r>
            <a:r>
              <a:rPr sz="255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40" dirty="0">
                <a:solidFill>
                  <a:srgbClr val="FFFFFF"/>
                </a:solidFill>
                <a:latin typeface="Roboto"/>
                <a:cs typeface="Roboto"/>
              </a:rPr>
              <a:t>NaN</a:t>
            </a:r>
            <a:r>
              <a:rPr sz="255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20" dirty="0">
                <a:solidFill>
                  <a:srgbClr val="FFFFFF"/>
                </a:solidFill>
                <a:latin typeface="Roboto"/>
                <a:cs typeface="Roboto"/>
              </a:rPr>
              <a:t>values </a:t>
            </a:r>
            <a:r>
              <a:rPr sz="2550" spc="2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10" dirty="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sz="2550" spc="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30" dirty="0">
                <a:solidFill>
                  <a:srgbClr val="FFFFFF"/>
                </a:solidFill>
                <a:latin typeface="Roboto"/>
                <a:cs typeface="Roboto"/>
              </a:rPr>
              <a:t>mean,</a:t>
            </a:r>
            <a:r>
              <a:rPr sz="2550" spc="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30" dirty="0">
                <a:solidFill>
                  <a:srgbClr val="FFFFFF"/>
                </a:solidFill>
                <a:latin typeface="Roboto"/>
                <a:cs typeface="Roboto"/>
              </a:rPr>
              <a:t>median</a:t>
            </a:r>
            <a:r>
              <a:rPr sz="255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10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2550" spc="-6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40" dirty="0">
                <a:solidFill>
                  <a:srgbClr val="FFFFFF"/>
                </a:solidFill>
                <a:latin typeface="Roboto"/>
                <a:cs typeface="Roboto"/>
              </a:rPr>
              <a:t>mode</a:t>
            </a:r>
            <a:r>
              <a:rPr sz="255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10" dirty="0">
                <a:solidFill>
                  <a:srgbClr val="FFFFFF"/>
                </a:solidFill>
                <a:latin typeface="Roboto"/>
                <a:cs typeface="Roboto"/>
              </a:rPr>
              <a:t>using</a:t>
            </a:r>
            <a:r>
              <a:rPr sz="255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20" dirty="0">
                <a:solidFill>
                  <a:srgbClr val="FFFFFF"/>
                </a:solidFill>
                <a:latin typeface="Roboto"/>
                <a:cs typeface="Roboto"/>
              </a:rPr>
              <a:t>Imputation </a:t>
            </a:r>
            <a:r>
              <a:rPr sz="2550" spc="-6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30" dirty="0">
                <a:solidFill>
                  <a:srgbClr val="FFFFFF"/>
                </a:solidFill>
                <a:latin typeface="Roboto"/>
                <a:cs typeface="Roboto"/>
              </a:rPr>
              <a:t>Technique.</a:t>
            </a:r>
            <a:endParaRPr sz="255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85855" y="2055335"/>
            <a:ext cx="299085" cy="5213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50" b="1" spc="80" dirty="0">
                <a:solidFill>
                  <a:srgbClr val="FFDE58"/>
                </a:solidFill>
                <a:latin typeface="Tahoma"/>
                <a:cs typeface="Tahoma"/>
              </a:rPr>
              <a:t>1</a:t>
            </a:r>
            <a:endParaRPr sz="32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673455" y="2115691"/>
            <a:ext cx="277495" cy="551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b="1" dirty="0">
                <a:solidFill>
                  <a:srgbClr val="FFDE58"/>
                </a:solidFill>
                <a:latin typeface="Roboto"/>
                <a:cs typeface="Roboto"/>
              </a:rPr>
              <a:t>3</a:t>
            </a:r>
            <a:endParaRPr sz="345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90538" y="5907650"/>
            <a:ext cx="3630295" cy="156273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424180">
              <a:lnSpc>
                <a:spcPct val="100000"/>
              </a:lnSpc>
              <a:spcBef>
                <a:spcPts val="890"/>
              </a:spcBef>
            </a:pPr>
            <a:r>
              <a:rPr sz="3450" b="1" dirty="0">
                <a:solidFill>
                  <a:srgbClr val="FFDE58"/>
                </a:solidFill>
                <a:latin typeface="Roboto"/>
                <a:cs typeface="Roboto"/>
              </a:rPr>
              <a:t>4</a:t>
            </a:r>
            <a:endParaRPr sz="3450">
              <a:latin typeface="Roboto"/>
              <a:cs typeface="Roboto"/>
            </a:endParaRPr>
          </a:p>
          <a:p>
            <a:pPr marL="122555" marR="5080" indent="-110489">
              <a:lnSpc>
                <a:spcPct val="115199"/>
              </a:lnSpc>
              <a:spcBef>
                <a:spcPts val="120"/>
              </a:spcBef>
            </a:pPr>
            <a:r>
              <a:rPr sz="2550" spc="25" dirty="0">
                <a:solidFill>
                  <a:srgbClr val="FFFFFF"/>
                </a:solidFill>
                <a:latin typeface="Roboto"/>
                <a:cs typeface="Roboto"/>
              </a:rPr>
              <a:t>Dropped</a:t>
            </a:r>
            <a:r>
              <a:rPr sz="2550" spc="6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25" dirty="0">
                <a:solidFill>
                  <a:srgbClr val="FFFFFF"/>
                </a:solidFill>
                <a:latin typeface="Roboto"/>
                <a:cs typeface="Roboto"/>
              </a:rPr>
              <a:t>columns</a:t>
            </a:r>
            <a:r>
              <a:rPr sz="2550" spc="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15" dirty="0">
                <a:solidFill>
                  <a:srgbClr val="FFFFFF"/>
                </a:solidFill>
                <a:latin typeface="Roboto"/>
                <a:cs typeface="Roboto"/>
              </a:rPr>
              <a:t>which </a:t>
            </a:r>
            <a:r>
              <a:rPr sz="2550" spc="-6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15" dirty="0">
                <a:solidFill>
                  <a:srgbClr val="FFFFFF"/>
                </a:solidFill>
                <a:latin typeface="Roboto"/>
                <a:cs typeface="Roboto"/>
              </a:rPr>
              <a:t>have</a:t>
            </a:r>
            <a:r>
              <a:rPr sz="255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10" dirty="0">
                <a:solidFill>
                  <a:srgbClr val="FFFFFF"/>
                </a:solidFill>
                <a:latin typeface="Roboto"/>
                <a:cs typeface="Roboto"/>
              </a:rPr>
              <a:t>all</a:t>
            </a:r>
            <a:r>
              <a:rPr sz="255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15" dirty="0">
                <a:solidFill>
                  <a:srgbClr val="FFFFFF"/>
                </a:solidFill>
                <a:latin typeface="Roboto"/>
                <a:cs typeface="Roboto"/>
              </a:rPr>
              <a:t>unique</a:t>
            </a:r>
            <a:r>
              <a:rPr sz="2550" spc="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20" dirty="0">
                <a:solidFill>
                  <a:srgbClr val="FFFFFF"/>
                </a:solidFill>
                <a:latin typeface="Roboto"/>
                <a:cs typeface="Roboto"/>
              </a:rPr>
              <a:t>values.</a:t>
            </a:r>
            <a:endParaRPr sz="255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83253" y="6007874"/>
            <a:ext cx="3526790" cy="2174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065">
              <a:lnSpc>
                <a:spcPts val="3710"/>
              </a:lnSpc>
              <a:spcBef>
                <a:spcPts val="100"/>
              </a:spcBef>
            </a:pPr>
            <a:r>
              <a:rPr sz="3450" b="1" dirty="0">
                <a:solidFill>
                  <a:srgbClr val="FFDE58"/>
                </a:solidFill>
                <a:latin typeface="Roboto"/>
                <a:cs typeface="Roboto"/>
              </a:rPr>
              <a:t>5</a:t>
            </a:r>
            <a:endParaRPr sz="3450">
              <a:latin typeface="Roboto"/>
              <a:cs typeface="Roboto"/>
            </a:endParaRPr>
          </a:p>
          <a:p>
            <a:pPr algn="ctr">
              <a:lnSpc>
                <a:spcPts val="2630"/>
              </a:lnSpc>
            </a:pPr>
            <a:r>
              <a:rPr sz="2550" spc="10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sz="255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20" dirty="0">
                <a:solidFill>
                  <a:srgbClr val="FFFFFF"/>
                </a:solidFill>
                <a:latin typeface="Roboto"/>
                <a:cs typeface="Roboto"/>
              </a:rPr>
              <a:t>visualization</a:t>
            </a:r>
            <a:r>
              <a:rPr sz="255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25" dirty="0">
                <a:solidFill>
                  <a:srgbClr val="FFFFFF"/>
                </a:solidFill>
                <a:latin typeface="Roboto"/>
                <a:cs typeface="Roboto"/>
              </a:rPr>
              <a:t>tools</a:t>
            </a:r>
            <a:endParaRPr sz="2550">
              <a:latin typeface="Roboto"/>
              <a:cs typeface="Roboto"/>
            </a:endParaRPr>
          </a:p>
          <a:p>
            <a:pPr marL="40005" marR="33020" algn="ctr">
              <a:lnSpc>
                <a:spcPct val="115199"/>
              </a:lnSpc>
            </a:pPr>
            <a:r>
              <a:rPr sz="2550" spc="25" dirty="0">
                <a:solidFill>
                  <a:srgbClr val="FFFFFF"/>
                </a:solidFill>
                <a:latin typeface="Roboto"/>
                <a:cs typeface="Roboto"/>
              </a:rPr>
              <a:t>like</a:t>
            </a:r>
            <a:r>
              <a:rPr sz="255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30" dirty="0">
                <a:solidFill>
                  <a:srgbClr val="FFFFFF"/>
                </a:solidFill>
                <a:latin typeface="Roboto"/>
                <a:cs typeface="Roboto"/>
              </a:rPr>
              <a:t>scatterplot,</a:t>
            </a:r>
            <a:r>
              <a:rPr sz="255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-50" dirty="0">
                <a:solidFill>
                  <a:srgbClr val="FFFFFF"/>
                </a:solidFill>
                <a:latin typeface="Roboto"/>
                <a:cs typeface="Roboto"/>
              </a:rPr>
              <a:t>count- </a:t>
            </a:r>
            <a:r>
              <a:rPr sz="255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25" dirty="0">
                <a:solidFill>
                  <a:srgbClr val="FFFFFF"/>
                </a:solidFill>
                <a:latin typeface="Roboto"/>
                <a:cs typeface="Roboto"/>
              </a:rPr>
              <a:t>lot,</a:t>
            </a:r>
            <a:r>
              <a:rPr sz="255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30" dirty="0">
                <a:solidFill>
                  <a:srgbClr val="FFFFFF"/>
                </a:solidFill>
                <a:latin typeface="Roboto"/>
                <a:cs typeface="Roboto"/>
              </a:rPr>
              <a:t>boxenplot,</a:t>
            </a:r>
            <a:r>
              <a:rPr sz="255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30" dirty="0">
                <a:solidFill>
                  <a:srgbClr val="FFFFFF"/>
                </a:solidFill>
                <a:latin typeface="Roboto"/>
                <a:cs typeface="Roboto"/>
              </a:rPr>
              <a:t>etc</a:t>
            </a:r>
            <a:r>
              <a:rPr sz="255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15" dirty="0">
                <a:solidFill>
                  <a:srgbClr val="FFFFFF"/>
                </a:solidFill>
                <a:latin typeface="Roboto"/>
                <a:cs typeface="Roboto"/>
              </a:rPr>
              <a:t>have </a:t>
            </a:r>
            <a:r>
              <a:rPr sz="2550" spc="-6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30" dirty="0">
                <a:solidFill>
                  <a:srgbClr val="FFFFFF"/>
                </a:solidFill>
                <a:latin typeface="Roboto"/>
                <a:cs typeface="Roboto"/>
              </a:rPr>
              <a:t>been</a:t>
            </a:r>
            <a:r>
              <a:rPr sz="255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20" dirty="0">
                <a:solidFill>
                  <a:srgbClr val="FFFFFF"/>
                </a:solidFill>
                <a:latin typeface="Roboto"/>
                <a:cs typeface="Roboto"/>
              </a:rPr>
              <a:t>used</a:t>
            </a:r>
            <a:endParaRPr sz="255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52238" y="2115691"/>
            <a:ext cx="3730625" cy="262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784">
              <a:lnSpc>
                <a:spcPts val="3710"/>
              </a:lnSpc>
              <a:spcBef>
                <a:spcPts val="100"/>
              </a:spcBef>
            </a:pPr>
            <a:r>
              <a:rPr sz="3450" b="1" dirty="0">
                <a:solidFill>
                  <a:srgbClr val="FFDE58"/>
                </a:solidFill>
                <a:latin typeface="Roboto"/>
                <a:cs typeface="Roboto"/>
              </a:rPr>
              <a:t>2</a:t>
            </a:r>
            <a:endParaRPr sz="3450">
              <a:latin typeface="Roboto"/>
              <a:cs typeface="Roboto"/>
            </a:endParaRPr>
          </a:p>
          <a:p>
            <a:pPr algn="ctr">
              <a:lnSpc>
                <a:spcPts val="2630"/>
              </a:lnSpc>
            </a:pPr>
            <a:r>
              <a:rPr sz="2550" spc="25" dirty="0">
                <a:solidFill>
                  <a:srgbClr val="FFFFFF"/>
                </a:solidFill>
                <a:latin typeface="Roboto"/>
                <a:cs typeface="Roboto"/>
              </a:rPr>
              <a:t>Dropped</a:t>
            </a:r>
            <a:r>
              <a:rPr sz="255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25" dirty="0">
                <a:solidFill>
                  <a:srgbClr val="FFFFFF"/>
                </a:solidFill>
                <a:latin typeface="Roboto"/>
                <a:cs typeface="Roboto"/>
              </a:rPr>
              <a:t>columns</a:t>
            </a:r>
            <a:r>
              <a:rPr sz="255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10" dirty="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endParaRPr sz="2550">
              <a:latin typeface="Roboto"/>
              <a:cs typeface="Roboto"/>
            </a:endParaRPr>
          </a:p>
          <a:p>
            <a:pPr marL="12700" marR="5080" indent="-635" algn="ctr">
              <a:lnSpc>
                <a:spcPct val="115199"/>
              </a:lnSpc>
              <a:tabLst>
                <a:tab pos="1153795" algn="l"/>
              </a:tabLst>
            </a:pPr>
            <a:r>
              <a:rPr sz="2550" spc="30" dirty="0">
                <a:solidFill>
                  <a:srgbClr val="FFFFFF"/>
                </a:solidFill>
                <a:latin typeface="Roboto"/>
                <a:cs typeface="Roboto"/>
              </a:rPr>
              <a:t>60%</a:t>
            </a:r>
            <a:r>
              <a:rPr sz="2550" spc="114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10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550" spc="1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35" dirty="0">
                <a:solidFill>
                  <a:srgbClr val="FFFFFF"/>
                </a:solidFill>
                <a:latin typeface="Roboto"/>
                <a:cs typeface="Roboto"/>
              </a:rPr>
              <a:t>more</a:t>
            </a:r>
            <a:r>
              <a:rPr sz="2550" spc="1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dirty="0">
                <a:solidFill>
                  <a:srgbClr val="FFFFFF"/>
                </a:solidFill>
                <a:latin typeface="Roboto"/>
                <a:cs typeface="Roboto"/>
              </a:rPr>
              <a:t>null </a:t>
            </a:r>
            <a:r>
              <a:rPr sz="2550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20" dirty="0">
                <a:solidFill>
                  <a:srgbClr val="FFFFFF"/>
                </a:solidFill>
                <a:latin typeface="Roboto"/>
                <a:cs typeface="Roboto"/>
              </a:rPr>
              <a:t>values	</a:t>
            </a:r>
            <a:r>
              <a:rPr sz="2550" spc="5" dirty="0">
                <a:solidFill>
                  <a:srgbClr val="FFFFFF"/>
                </a:solidFill>
                <a:latin typeface="Roboto"/>
                <a:cs typeface="Roboto"/>
              </a:rPr>
              <a:t>as</a:t>
            </a:r>
            <a:r>
              <a:rPr sz="255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dirty="0">
                <a:solidFill>
                  <a:srgbClr val="FFFFFF"/>
                </a:solidFill>
                <a:latin typeface="Roboto"/>
                <a:cs typeface="Roboto"/>
              </a:rPr>
              <a:t>it</a:t>
            </a:r>
            <a:r>
              <a:rPr sz="255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15" dirty="0">
                <a:solidFill>
                  <a:srgbClr val="FFFFFF"/>
                </a:solidFill>
                <a:latin typeface="Roboto"/>
                <a:cs typeface="Roboto"/>
              </a:rPr>
              <a:t>might</a:t>
            </a:r>
            <a:r>
              <a:rPr sz="255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25" dirty="0">
                <a:solidFill>
                  <a:srgbClr val="FFFFFF"/>
                </a:solidFill>
                <a:latin typeface="Roboto"/>
                <a:cs typeface="Roboto"/>
              </a:rPr>
              <a:t>cause </a:t>
            </a:r>
            <a:r>
              <a:rPr sz="2550" spc="-6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15" dirty="0">
                <a:solidFill>
                  <a:srgbClr val="FFFFFF"/>
                </a:solidFill>
                <a:latin typeface="Roboto"/>
                <a:cs typeface="Roboto"/>
              </a:rPr>
              <a:t>bias</a:t>
            </a:r>
            <a:r>
              <a:rPr sz="255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10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55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20" dirty="0">
                <a:solidFill>
                  <a:srgbClr val="FFFFFF"/>
                </a:solidFill>
                <a:latin typeface="Roboto"/>
                <a:cs typeface="Roboto"/>
              </a:rPr>
              <a:t>variance</a:t>
            </a:r>
            <a:r>
              <a:rPr sz="255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20" dirty="0">
                <a:solidFill>
                  <a:srgbClr val="FFFFFF"/>
                </a:solidFill>
                <a:latin typeface="Roboto"/>
                <a:cs typeface="Roboto"/>
              </a:rPr>
              <a:t>while </a:t>
            </a:r>
            <a:r>
              <a:rPr sz="2550" spc="2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35" dirty="0">
                <a:solidFill>
                  <a:srgbClr val="FFFFFF"/>
                </a:solidFill>
                <a:latin typeface="Roboto"/>
                <a:cs typeface="Roboto"/>
              </a:rPr>
              <a:t>model</a:t>
            </a:r>
            <a:r>
              <a:rPr sz="255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50" spc="20" dirty="0">
                <a:solidFill>
                  <a:srgbClr val="FFFFFF"/>
                </a:solidFill>
                <a:latin typeface="Roboto"/>
                <a:cs typeface="Roboto"/>
              </a:rPr>
              <a:t>building.</a:t>
            </a:r>
            <a:endParaRPr sz="25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648461"/>
            <a:ext cx="8924924" cy="44862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1474" y="6420092"/>
            <a:ext cx="6276974" cy="25145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6440" y="1648461"/>
            <a:ext cx="3162299" cy="7439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63235" y="1648461"/>
            <a:ext cx="3143249" cy="74294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44677" y="986221"/>
            <a:ext cx="868807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spc="65" dirty="0">
                <a:latin typeface="Roboto"/>
                <a:cs typeface="Roboto"/>
              </a:rPr>
              <a:t>Visualization</a:t>
            </a:r>
            <a:r>
              <a:rPr sz="4100" spc="155" dirty="0">
                <a:latin typeface="Roboto"/>
                <a:cs typeface="Roboto"/>
              </a:rPr>
              <a:t> </a:t>
            </a:r>
            <a:r>
              <a:rPr sz="4100" spc="60" dirty="0">
                <a:latin typeface="Roboto"/>
                <a:cs typeface="Roboto"/>
              </a:rPr>
              <a:t>of</a:t>
            </a:r>
            <a:r>
              <a:rPr sz="4100" spc="160" dirty="0">
                <a:latin typeface="Roboto"/>
                <a:cs typeface="Roboto"/>
              </a:rPr>
              <a:t> </a:t>
            </a:r>
            <a:r>
              <a:rPr sz="4100" spc="80" dirty="0">
                <a:latin typeface="Roboto"/>
                <a:cs typeface="Roboto"/>
              </a:rPr>
              <a:t>Numerical</a:t>
            </a:r>
            <a:r>
              <a:rPr sz="4100" spc="160" dirty="0">
                <a:latin typeface="Roboto"/>
                <a:cs typeface="Roboto"/>
              </a:rPr>
              <a:t> </a:t>
            </a:r>
            <a:r>
              <a:rPr sz="4100" spc="65" dirty="0">
                <a:latin typeface="Roboto"/>
                <a:cs typeface="Roboto"/>
              </a:rPr>
              <a:t>columns</a:t>
            </a:r>
            <a:endParaRPr sz="4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3178" y="2138470"/>
            <a:ext cx="15612744" cy="46355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483234" indent="-294005">
              <a:lnSpc>
                <a:spcPct val="100000"/>
              </a:lnSpc>
              <a:spcBef>
                <a:spcPts val="520"/>
              </a:spcBef>
              <a:buAutoNum type="arabicPeriod"/>
              <a:tabLst>
                <a:tab pos="483870" algn="l"/>
              </a:tabLst>
            </a:pP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Max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power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BHP,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Max</a:t>
            </a:r>
            <a:r>
              <a:rPr sz="240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torque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Roboto"/>
                <a:cs typeface="Roboto"/>
              </a:rPr>
              <a:t>NM,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Price,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Roboto"/>
                <a:cs typeface="Roboto"/>
              </a:rPr>
              <a:t>Kilometer</a:t>
            </a:r>
            <a:r>
              <a:rPr sz="240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Roboto"/>
                <a:cs typeface="Roboto"/>
              </a:rPr>
              <a:t>driven,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Owner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numbers</a:t>
            </a:r>
            <a:r>
              <a:rPr sz="2400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are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Roboto"/>
                <a:cs typeface="Roboto"/>
              </a:rPr>
              <a:t>right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Roboto"/>
                <a:cs typeface="Roboto"/>
              </a:rPr>
              <a:t>skewed.</a:t>
            </a:r>
            <a:endParaRPr sz="2400">
              <a:latin typeface="Roboto"/>
              <a:cs typeface="Roboto"/>
            </a:endParaRPr>
          </a:p>
          <a:p>
            <a:pPr marL="483234" indent="-294005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483870" algn="l"/>
              </a:tabLst>
            </a:pPr>
            <a:r>
              <a:rPr sz="2400" spc="5" dirty="0">
                <a:solidFill>
                  <a:srgbClr val="FFFFFF"/>
                </a:solidFill>
                <a:latin typeface="Roboto"/>
                <a:cs typeface="Roboto"/>
              </a:rPr>
              <a:t>Year</a:t>
            </a:r>
            <a:r>
              <a:rPr sz="24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FFFFFF"/>
                </a:solidFill>
                <a:latin typeface="Roboto"/>
                <a:cs typeface="Roboto"/>
              </a:rPr>
              <a:t>is</a:t>
            </a:r>
            <a:r>
              <a:rPr sz="2400" spc="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Roboto"/>
                <a:cs typeface="Roboto"/>
              </a:rPr>
              <a:t>left</a:t>
            </a:r>
            <a:r>
              <a:rPr sz="2400" spc="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Roboto"/>
                <a:cs typeface="Roboto"/>
              </a:rPr>
              <a:t>skewed.</a:t>
            </a:r>
            <a:endParaRPr sz="2400">
              <a:latin typeface="Roboto"/>
              <a:cs typeface="Roboto"/>
            </a:endParaRPr>
          </a:p>
          <a:p>
            <a:pPr marL="483234" indent="-294005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483870" algn="l"/>
              </a:tabLst>
            </a:pP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Fuel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Roboto"/>
                <a:cs typeface="Roboto"/>
              </a:rPr>
              <a:t>tank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Roboto"/>
                <a:cs typeface="Roboto"/>
              </a:rPr>
              <a:t>capacity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Roboto"/>
                <a:cs typeface="Roboto"/>
              </a:rPr>
              <a:t>Mileage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are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somewhat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Roboto"/>
                <a:cs typeface="Roboto"/>
              </a:rPr>
              <a:t>normally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distributed</a:t>
            </a:r>
            <a:endParaRPr sz="2400">
              <a:latin typeface="Roboto"/>
              <a:cs typeface="Roboto"/>
            </a:endParaRPr>
          </a:p>
          <a:p>
            <a:pPr marL="483234" indent="-294005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483870" algn="l"/>
              </a:tabLst>
            </a:pPr>
            <a:r>
              <a:rPr sz="2400" spc="60" dirty="0">
                <a:solidFill>
                  <a:srgbClr val="FFFFFF"/>
                </a:solidFill>
                <a:latin typeface="Roboto"/>
                <a:cs typeface="Roboto"/>
              </a:rPr>
              <a:t>We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Roboto"/>
                <a:cs typeface="Roboto"/>
              </a:rPr>
              <a:t>can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Roboto"/>
                <a:cs typeface="Roboto"/>
              </a:rPr>
              <a:t>see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Roboto"/>
                <a:cs typeface="Roboto"/>
              </a:rPr>
              <a:t>some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columns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Roboto"/>
                <a:cs typeface="Roboto"/>
              </a:rPr>
              <a:t>have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direct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relations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Roboto"/>
                <a:cs typeface="Roboto"/>
              </a:rPr>
              <a:t>some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Roboto"/>
                <a:cs typeface="Roboto"/>
              </a:rPr>
              <a:t>do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Roboto"/>
                <a:cs typeface="Roboto"/>
              </a:rPr>
              <a:t>not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Roboto"/>
                <a:cs typeface="Roboto"/>
              </a:rPr>
              <a:t>have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Roboto"/>
                <a:cs typeface="Roboto"/>
              </a:rPr>
              <a:t>any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relation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Roboto"/>
                <a:cs typeface="Roboto"/>
              </a:rPr>
              <a:t>with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Target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Price.</a:t>
            </a:r>
            <a:endParaRPr sz="2400">
              <a:latin typeface="Roboto"/>
              <a:cs typeface="Roboto"/>
            </a:endParaRPr>
          </a:p>
          <a:p>
            <a:pPr marL="483234" indent="-294005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483870" algn="l"/>
              </a:tabLst>
            </a:pPr>
            <a:r>
              <a:rPr sz="2400" spc="5" dirty="0">
                <a:solidFill>
                  <a:srgbClr val="FFFFFF"/>
                </a:solidFill>
                <a:latin typeface="Roboto"/>
                <a:cs typeface="Roboto"/>
              </a:rPr>
              <a:t>Year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-420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2400" spc="-254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Roboto"/>
                <a:cs typeface="Roboto"/>
              </a:rPr>
              <a:t>As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Roboto"/>
                <a:cs typeface="Roboto"/>
              </a:rPr>
              <a:t>year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increases,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Price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also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increases.</a:t>
            </a:r>
            <a:endParaRPr sz="2400">
              <a:latin typeface="Roboto"/>
              <a:cs typeface="Roboto"/>
            </a:endParaRPr>
          </a:p>
          <a:p>
            <a:pPr marL="483234" indent="-294005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483870" algn="l"/>
              </a:tabLst>
            </a:pP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Max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power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BHP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-420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2400" spc="-254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Roboto"/>
                <a:cs typeface="Roboto"/>
              </a:rPr>
              <a:t>As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max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power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BHP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increases,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Price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also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increases.</a:t>
            </a:r>
            <a:endParaRPr sz="2400">
              <a:latin typeface="Roboto"/>
              <a:cs typeface="Roboto"/>
            </a:endParaRPr>
          </a:p>
          <a:p>
            <a:pPr marL="483234" indent="-294005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483870" algn="l"/>
              </a:tabLst>
            </a:pP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Max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torque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Roboto"/>
                <a:cs typeface="Roboto"/>
              </a:rPr>
              <a:t>NM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-420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2400" spc="-254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Roboto"/>
                <a:cs typeface="Roboto"/>
              </a:rPr>
              <a:t>It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Roboto"/>
                <a:cs typeface="Roboto"/>
              </a:rPr>
              <a:t>shows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least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torque,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most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price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lies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there.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Roboto"/>
                <a:cs typeface="Roboto"/>
              </a:rPr>
              <a:t>No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Roboto"/>
                <a:cs typeface="Roboto"/>
              </a:rPr>
              <a:t>specific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relation.</a:t>
            </a:r>
            <a:endParaRPr sz="2400">
              <a:latin typeface="Roboto"/>
              <a:cs typeface="Roboto"/>
            </a:endParaRPr>
          </a:p>
          <a:p>
            <a:pPr marL="483234" indent="-294005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483870" algn="l"/>
              </a:tabLst>
            </a:pP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Fuel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Roboto"/>
                <a:cs typeface="Roboto"/>
              </a:rPr>
              <a:t>Tank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Roboto"/>
                <a:cs typeface="Roboto"/>
              </a:rPr>
              <a:t>capacity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-420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2400" spc="-254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Most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Price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lies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Roboto"/>
                <a:cs typeface="Roboto"/>
              </a:rPr>
              <a:t>between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Roboto"/>
                <a:cs typeface="Roboto"/>
              </a:rPr>
              <a:t>35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Roboto"/>
                <a:cs typeface="Roboto"/>
              </a:rPr>
              <a:t>60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litres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capacity.</a:t>
            </a:r>
            <a:endParaRPr sz="2400">
              <a:latin typeface="Roboto"/>
              <a:cs typeface="Roboto"/>
            </a:endParaRPr>
          </a:p>
          <a:p>
            <a:pPr marL="483234" indent="-294005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483870" algn="l"/>
              </a:tabLst>
            </a:pP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Owner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Roboto"/>
                <a:cs typeface="Roboto"/>
              </a:rPr>
              <a:t>Number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-420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2400" spc="-26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Price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Roboto"/>
                <a:cs typeface="Roboto"/>
              </a:rPr>
              <a:t>decreases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Roboto"/>
                <a:cs typeface="Roboto"/>
              </a:rPr>
              <a:t>as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owner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Roboto"/>
                <a:cs typeface="Roboto"/>
              </a:rPr>
              <a:t>number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increases.</a:t>
            </a:r>
            <a:endParaRPr sz="2400">
              <a:latin typeface="Roboto"/>
              <a:cs typeface="Roboto"/>
            </a:endParaRPr>
          </a:p>
          <a:p>
            <a:pPr marL="483234" indent="-471170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483870" algn="l"/>
              </a:tabLst>
            </a:pPr>
            <a:r>
              <a:rPr sz="2400" spc="30" dirty="0">
                <a:solidFill>
                  <a:srgbClr val="FFFFFF"/>
                </a:solidFill>
                <a:latin typeface="Roboto"/>
                <a:cs typeface="Roboto"/>
              </a:rPr>
              <a:t>Mileage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-420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2400" spc="-254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Roboto"/>
                <a:cs typeface="Roboto"/>
              </a:rPr>
              <a:t>Mileage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Price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Roboto"/>
                <a:cs typeface="Roboto"/>
              </a:rPr>
              <a:t>do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Roboto"/>
                <a:cs typeface="Roboto"/>
              </a:rPr>
              <a:t>not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Roboto"/>
                <a:cs typeface="Roboto"/>
              </a:rPr>
              <a:t>have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Roboto"/>
                <a:cs typeface="Roboto"/>
              </a:rPr>
              <a:t>specific</a:t>
            </a:r>
            <a:r>
              <a:rPr sz="2400" spc="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relationship.</a:t>
            </a:r>
            <a:endParaRPr sz="2400">
              <a:latin typeface="Roboto"/>
              <a:cs typeface="Roboto"/>
            </a:endParaRPr>
          </a:p>
          <a:p>
            <a:pPr marL="483234" indent="-471170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483870" algn="l"/>
              </a:tabLst>
            </a:pP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Kil</a:t>
            </a:r>
            <a:r>
              <a:rPr sz="2400" spc="45" dirty="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sz="2400" spc="50" dirty="0">
                <a:solidFill>
                  <a:srgbClr val="FFFFFF"/>
                </a:solidFill>
                <a:latin typeface="Roboto"/>
                <a:cs typeface="Roboto"/>
              </a:rPr>
              <a:t>m</a:t>
            </a:r>
            <a:r>
              <a:rPr sz="2400" spc="60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sz="2400" spc="60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400" spc="15" dirty="0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sz="2400" spc="-20" dirty="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sz="2400" spc="15" dirty="0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sz="2400" spc="10" dirty="0">
                <a:solidFill>
                  <a:srgbClr val="FFFFFF"/>
                </a:solidFill>
                <a:latin typeface="Roboto"/>
                <a:cs typeface="Roboto"/>
              </a:rPr>
              <a:t>iv</a:t>
            </a:r>
            <a:r>
              <a:rPr sz="2400" spc="60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400" spc="-40" dirty="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-420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sz="2400" spc="15" dirty="0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sz="2400" spc="45" dirty="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sz="2400" spc="15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sz="2400" spc="-20" dirty="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Roboto"/>
                <a:cs typeface="Roboto"/>
              </a:rPr>
              <a:t>m</a:t>
            </a:r>
            <a:r>
              <a:rPr sz="2400" spc="45" dirty="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sz="2400" spc="15" dirty="0">
                <a:solidFill>
                  <a:srgbClr val="FFFFFF"/>
                </a:solidFill>
                <a:latin typeface="Roboto"/>
                <a:cs typeface="Roboto"/>
              </a:rPr>
              <a:t>re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Roboto"/>
                <a:cs typeface="Roboto"/>
              </a:rPr>
              <a:t>w</a:t>
            </a:r>
            <a:r>
              <a:rPr sz="2400" dirty="0">
                <a:solidFill>
                  <a:srgbClr val="FFFFFF"/>
                </a:solidFill>
                <a:latin typeface="Roboto"/>
                <a:cs typeface="Roboto"/>
              </a:rPr>
              <a:t>h</a:t>
            </a:r>
            <a:r>
              <a:rPr sz="2400" spc="60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400" spc="-40" dirty="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Roboto"/>
                <a:cs typeface="Roboto"/>
              </a:rPr>
              <a:t>k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il</a:t>
            </a:r>
            <a:r>
              <a:rPr sz="2400" spc="45" dirty="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sz="2400" spc="50" dirty="0">
                <a:solidFill>
                  <a:srgbClr val="FFFFFF"/>
                </a:solidFill>
                <a:latin typeface="Roboto"/>
                <a:cs typeface="Roboto"/>
              </a:rPr>
              <a:t>m</a:t>
            </a:r>
            <a:r>
              <a:rPr sz="2400" spc="60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sz="2400" spc="60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400" spc="15" dirty="0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sz="2400" spc="-20" dirty="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sz="2400" spc="15" dirty="0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sz="2400" spc="10" dirty="0">
                <a:solidFill>
                  <a:srgbClr val="FFFFFF"/>
                </a:solidFill>
                <a:latin typeface="Roboto"/>
                <a:cs typeface="Roboto"/>
              </a:rPr>
              <a:t>iv</a:t>
            </a:r>
            <a:r>
              <a:rPr sz="2400" spc="60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400" spc="-40" dirty="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sz="2400" spc="-20" dirty="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sz="2400" spc="9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sz="2400" spc="60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400" spc="25" dirty="0">
                <a:solidFill>
                  <a:srgbClr val="FFFFFF"/>
                </a:solidFill>
                <a:latin typeface="Roboto"/>
                <a:cs typeface="Roboto"/>
              </a:rPr>
              <a:t>ss</a:t>
            </a:r>
            <a:r>
              <a:rPr sz="2400" spc="-15" dirty="0">
                <a:solidFill>
                  <a:srgbClr val="FFFFFF"/>
                </a:solidFill>
                <a:latin typeface="Roboto"/>
                <a:cs typeface="Roboto"/>
              </a:rPr>
              <a:t>.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42703" y="987677"/>
            <a:ext cx="5626735" cy="864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OBSERVATIONS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796059" y="7761636"/>
            <a:ext cx="2696210" cy="533400"/>
            <a:chOff x="7796059" y="7761636"/>
            <a:chExt cx="2696210" cy="533400"/>
          </a:xfrm>
        </p:grpSpPr>
        <p:sp>
          <p:nvSpPr>
            <p:cNvPr id="6" name="object 6"/>
            <p:cNvSpPr/>
            <p:nvPr/>
          </p:nvSpPr>
          <p:spPr>
            <a:xfrm>
              <a:off x="7831773" y="8028234"/>
              <a:ext cx="2624455" cy="0"/>
            </a:xfrm>
            <a:custGeom>
              <a:avLst/>
              <a:gdLst/>
              <a:ahLst/>
              <a:cxnLst/>
              <a:rect l="l" t="t" r="r" b="b"/>
              <a:pathLst>
                <a:path w="2624454">
                  <a:moveTo>
                    <a:pt x="0" y="0"/>
                  </a:moveTo>
                  <a:lnTo>
                    <a:pt x="2624154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96059" y="7932984"/>
              <a:ext cx="47625" cy="190500"/>
            </a:xfrm>
            <a:custGeom>
              <a:avLst/>
              <a:gdLst/>
              <a:ahLst/>
              <a:cxnLst/>
              <a:rect l="l" t="t" r="r" b="b"/>
              <a:pathLst>
                <a:path w="47625" h="190500">
                  <a:moveTo>
                    <a:pt x="26967" y="190499"/>
                  </a:moveTo>
                  <a:lnTo>
                    <a:pt x="20652" y="190499"/>
                  </a:lnTo>
                  <a:lnTo>
                    <a:pt x="17615" y="189895"/>
                  </a:lnTo>
                  <a:lnTo>
                    <a:pt x="0" y="169845"/>
                  </a:lnTo>
                  <a:lnTo>
                    <a:pt x="0" y="20654"/>
                  </a:lnTo>
                  <a:lnTo>
                    <a:pt x="23809" y="0"/>
                  </a:lnTo>
                  <a:lnTo>
                    <a:pt x="26967" y="0"/>
                  </a:lnTo>
                  <a:lnTo>
                    <a:pt x="47619" y="20654"/>
                  </a:lnTo>
                  <a:lnTo>
                    <a:pt x="47619" y="169845"/>
                  </a:lnTo>
                  <a:lnTo>
                    <a:pt x="26967" y="190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77402" y="7761642"/>
              <a:ext cx="1614805" cy="533400"/>
            </a:xfrm>
            <a:custGeom>
              <a:avLst/>
              <a:gdLst/>
              <a:ahLst/>
              <a:cxnLst/>
              <a:rect l="l" t="t" r="r" b="b"/>
              <a:pathLst>
                <a:path w="1614804" h="533400">
                  <a:moveTo>
                    <a:pt x="533400" y="266700"/>
                  </a:moveTo>
                  <a:lnTo>
                    <a:pt x="529094" y="218757"/>
                  </a:lnTo>
                  <a:lnTo>
                    <a:pt x="516712" y="173634"/>
                  </a:lnTo>
                  <a:lnTo>
                    <a:pt x="496976" y="132092"/>
                  </a:lnTo>
                  <a:lnTo>
                    <a:pt x="470674" y="94869"/>
                  </a:lnTo>
                  <a:lnTo>
                    <a:pt x="438531" y="62725"/>
                  </a:lnTo>
                  <a:lnTo>
                    <a:pt x="401307" y="36410"/>
                  </a:lnTo>
                  <a:lnTo>
                    <a:pt x="359752" y="16687"/>
                  </a:lnTo>
                  <a:lnTo>
                    <a:pt x="314629" y="4292"/>
                  </a:lnTo>
                  <a:lnTo>
                    <a:pt x="266700" y="0"/>
                  </a:lnTo>
                  <a:lnTo>
                    <a:pt x="218757" y="4292"/>
                  </a:lnTo>
                  <a:lnTo>
                    <a:pt x="173634" y="16687"/>
                  </a:lnTo>
                  <a:lnTo>
                    <a:pt x="132080" y="36410"/>
                  </a:lnTo>
                  <a:lnTo>
                    <a:pt x="94869" y="62725"/>
                  </a:lnTo>
                  <a:lnTo>
                    <a:pt x="62712" y="94869"/>
                  </a:lnTo>
                  <a:lnTo>
                    <a:pt x="36410" y="132092"/>
                  </a:lnTo>
                  <a:lnTo>
                    <a:pt x="16675" y="173634"/>
                  </a:lnTo>
                  <a:lnTo>
                    <a:pt x="4292" y="218757"/>
                  </a:lnTo>
                  <a:lnTo>
                    <a:pt x="0" y="266700"/>
                  </a:lnTo>
                  <a:lnTo>
                    <a:pt x="4292" y="314642"/>
                  </a:lnTo>
                  <a:lnTo>
                    <a:pt x="16675" y="359765"/>
                  </a:lnTo>
                  <a:lnTo>
                    <a:pt x="36410" y="401307"/>
                  </a:lnTo>
                  <a:lnTo>
                    <a:pt x="62712" y="438531"/>
                  </a:lnTo>
                  <a:lnTo>
                    <a:pt x="94869" y="470674"/>
                  </a:lnTo>
                  <a:lnTo>
                    <a:pt x="132080" y="496989"/>
                  </a:lnTo>
                  <a:lnTo>
                    <a:pt x="173634" y="516712"/>
                  </a:lnTo>
                  <a:lnTo>
                    <a:pt x="218757" y="529107"/>
                  </a:lnTo>
                  <a:lnTo>
                    <a:pt x="266700" y="533400"/>
                  </a:lnTo>
                  <a:lnTo>
                    <a:pt x="314629" y="529107"/>
                  </a:lnTo>
                  <a:lnTo>
                    <a:pt x="359752" y="516712"/>
                  </a:lnTo>
                  <a:lnTo>
                    <a:pt x="401307" y="496989"/>
                  </a:lnTo>
                  <a:lnTo>
                    <a:pt x="438531" y="470674"/>
                  </a:lnTo>
                  <a:lnTo>
                    <a:pt x="470674" y="438531"/>
                  </a:lnTo>
                  <a:lnTo>
                    <a:pt x="496976" y="401307"/>
                  </a:lnTo>
                  <a:lnTo>
                    <a:pt x="516712" y="359765"/>
                  </a:lnTo>
                  <a:lnTo>
                    <a:pt x="529094" y="314642"/>
                  </a:lnTo>
                  <a:lnTo>
                    <a:pt x="533400" y="266700"/>
                  </a:lnTo>
                  <a:close/>
                </a:path>
                <a:path w="1614804" h="533400">
                  <a:moveTo>
                    <a:pt x="1614233" y="191998"/>
                  </a:moveTo>
                  <a:lnTo>
                    <a:pt x="1593583" y="171348"/>
                  </a:lnTo>
                  <a:lnTo>
                    <a:pt x="1590421" y="171348"/>
                  </a:lnTo>
                  <a:lnTo>
                    <a:pt x="1587271" y="171348"/>
                  </a:lnTo>
                  <a:lnTo>
                    <a:pt x="1566621" y="191998"/>
                  </a:lnTo>
                  <a:lnTo>
                    <a:pt x="1566621" y="341198"/>
                  </a:lnTo>
                  <a:lnTo>
                    <a:pt x="1587271" y="361848"/>
                  </a:lnTo>
                  <a:lnTo>
                    <a:pt x="1593583" y="361848"/>
                  </a:lnTo>
                  <a:lnTo>
                    <a:pt x="1614233" y="341198"/>
                  </a:lnTo>
                  <a:lnTo>
                    <a:pt x="1614233" y="1919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23426" y="7807656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219074" y="438149"/>
                  </a:moveTo>
                  <a:lnTo>
                    <a:pt x="168843" y="432364"/>
                  </a:lnTo>
                  <a:lnTo>
                    <a:pt x="122731" y="415882"/>
                  </a:lnTo>
                  <a:lnTo>
                    <a:pt x="82054" y="390021"/>
                  </a:lnTo>
                  <a:lnTo>
                    <a:pt x="48128" y="356095"/>
                  </a:lnTo>
                  <a:lnTo>
                    <a:pt x="22267" y="315418"/>
                  </a:lnTo>
                  <a:lnTo>
                    <a:pt x="5785" y="269306"/>
                  </a:lnTo>
                  <a:lnTo>
                    <a:pt x="0" y="219074"/>
                  </a:lnTo>
                  <a:lnTo>
                    <a:pt x="5785" y="168843"/>
                  </a:lnTo>
                  <a:lnTo>
                    <a:pt x="22267" y="122731"/>
                  </a:lnTo>
                  <a:lnTo>
                    <a:pt x="48128" y="82054"/>
                  </a:lnTo>
                  <a:lnTo>
                    <a:pt x="82054" y="48128"/>
                  </a:lnTo>
                  <a:lnTo>
                    <a:pt x="122731" y="22267"/>
                  </a:lnTo>
                  <a:lnTo>
                    <a:pt x="168843" y="5785"/>
                  </a:lnTo>
                  <a:lnTo>
                    <a:pt x="219074" y="0"/>
                  </a:lnTo>
                  <a:lnTo>
                    <a:pt x="269306" y="5785"/>
                  </a:lnTo>
                  <a:lnTo>
                    <a:pt x="315418" y="22267"/>
                  </a:lnTo>
                  <a:lnTo>
                    <a:pt x="356095" y="48128"/>
                  </a:lnTo>
                  <a:lnTo>
                    <a:pt x="390021" y="82054"/>
                  </a:lnTo>
                  <a:lnTo>
                    <a:pt x="415882" y="122731"/>
                  </a:lnTo>
                  <a:lnTo>
                    <a:pt x="432364" y="168843"/>
                  </a:lnTo>
                  <a:lnTo>
                    <a:pt x="438149" y="219074"/>
                  </a:lnTo>
                  <a:lnTo>
                    <a:pt x="432364" y="269306"/>
                  </a:lnTo>
                  <a:lnTo>
                    <a:pt x="415882" y="315418"/>
                  </a:lnTo>
                  <a:lnTo>
                    <a:pt x="390021" y="356095"/>
                  </a:lnTo>
                  <a:lnTo>
                    <a:pt x="356095" y="390021"/>
                  </a:lnTo>
                  <a:lnTo>
                    <a:pt x="315418" y="415882"/>
                  </a:lnTo>
                  <a:lnTo>
                    <a:pt x="269306" y="432364"/>
                  </a:lnTo>
                  <a:lnTo>
                    <a:pt x="219074" y="438149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957455" y="784168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185737" y="371474"/>
                  </a:moveTo>
                  <a:lnTo>
                    <a:pt x="136361" y="364840"/>
                  </a:lnTo>
                  <a:lnTo>
                    <a:pt x="91992" y="346116"/>
                  </a:lnTo>
                  <a:lnTo>
                    <a:pt x="54401" y="317073"/>
                  </a:lnTo>
                  <a:lnTo>
                    <a:pt x="25358" y="279482"/>
                  </a:lnTo>
                  <a:lnTo>
                    <a:pt x="6634" y="235113"/>
                  </a:lnTo>
                  <a:lnTo>
                    <a:pt x="0" y="185737"/>
                  </a:lnTo>
                  <a:lnTo>
                    <a:pt x="6634" y="136361"/>
                  </a:lnTo>
                  <a:lnTo>
                    <a:pt x="25358" y="91992"/>
                  </a:lnTo>
                  <a:lnTo>
                    <a:pt x="54401" y="54401"/>
                  </a:lnTo>
                  <a:lnTo>
                    <a:pt x="91992" y="25358"/>
                  </a:lnTo>
                  <a:lnTo>
                    <a:pt x="136361" y="6634"/>
                  </a:lnTo>
                  <a:lnTo>
                    <a:pt x="185737" y="0"/>
                  </a:lnTo>
                  <a:lnTo>
                    <a:pt x="235113" y="6634"/>
                  </a:lnTo>
                  <a:lnTo>
                    <a:pt x="279482" y="25358"/>
                  </a:lnTo>
                  <a:lnTo>
                    <a:pt x="317073" y="54401"/>
                  </a:lnTo>
                  <a:lnTo>
                    <a:pt x="346116" y="91992"/>
                  </a:lnTo>
                  <a:lnTo>
                    <a:pt x="364840" y="136361"/>
                  </a:lnTo>
                  <a:lnTo>
                    <a:pt x="371474" y="185737"/>
                  </a:lnTo>
                  <a:lnTo>
                    <a:pt x="364840" y="235113"/>
                  </a:lnTo>
                  <a:lnTo>
                    <a:pt x="346116" y="279482"/>
                  </a:lnTo>
                  <a:lnTo>
                    <a:pt x="317073" y="317073"/>
                  </a:lnTo>
                  <a:lnTo>
                    <a:pt x="279482" y="346116"/>
                  </a:lnTo>
                  <a:lnTo>
                    <a:pt x="235113" y="364840"/>
                  </a:lnTo>
                  <a:lnTo>
                    <a:pt x="185737" y="371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97150" y="7881383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147637" y="295275"/>
                  </a:moveTo>
                  <a:lnTo>
                    <a:pt x="100972" y="287748"/>
                  </a:lnTo>
                  <a:lnTo>
                    <a:pt x="60444" y="266789"/>
                  </a:lnTo>
                  <a:lnTo>
                    <a:pt x="28485" y="234830"/>
                  </a:lnTo>
                  <a:lnTo>
                    <a:pt x="7526" y="194302"/>
                  </a:lnTo>
                  <a:lnTo>
                    <a:pt x="0" y="147637"/>
                  </a:lnTo>
                  <a:lnTo>
                    <a:pt x="7526" y="100972"/>
                  </a:lnTo>
                  <a:lnTo>
                    <a:pt x="28485" y="60444"/>
                  </a:lnTo>
                  <a:lnTo>
                    <a:pt x="60444" y="28485"/>
                  </a:lnTo>
                  <a:lnTo>
                    <a:pt x="100972" y="7526"/>
                  </a:lnTo>
                  <a:lnTo>
                    <a:pt x="147637" y="0"/>
                  </a:lnTo>
                  <a:lnTo>
                    <a:pt x="194302" y="7526"/>
                  </a:lnTo>
                  <a:lnTo>
                    <a:pt x="234830" y="28485"/>
                  </a:lnTo>
                  <a:lnTo>
                    <a:pt x="266789" y="60444"/>
                  </a:lnTo>
                  <a:lnTo>
                    <a:pt x="287748" y="100972"/>
                  </a:lnTo>
                  <a:lnTo>
                    <a:pt x="295275" y="147637"/>
                  </a:lnTo>
                  <a:lnTo>
                    <a:pt x="287748" y="194302"/>
                  </a:lnTo>
                  <a:lnTo>
                    <a:pt x="266789" y="234830"/>
                  </a:lnTo>
                  <a:lnTo>
                    <a:pt x="234830" y="266789"/>
                  </a:lnTo>
                  <a:lnTo>
                    <a:pt x="194302" y="287748"/>
                  </a:lnTo>
                  <a:lnTo>
                    <a:pt x="147637" y="295275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2051</Words>
  <Application>Microsoft Macintosh PowerPoint</Application>
  <PresentationFormat>Custom</PresentationFormat>
  <Paragraphs>141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Georgia</vt:lpstr>
      <vt:lpstr>Roboto</vt:lpstr>
      <vt:lpstr>Tahoma</vt:lpstr>
      <vt:lpstr>Times New Roman</vt:lpstr>
      <vt:lpstr>Office Theme</vt:lpstr>
      <vt:lpstr>PowerPoint Presentation</vt:lpstr>
      <vt:lpstr>AGENDA</vt:lpstr>
      <vt:lpstr>Model Building Phase</vt:lpstr>
      <vt:lpstr>PROBLEMSTATEMENT</vt:lpstr>
      <vt:lpstr>search</vt:lpstr>
      <vt:lpstr>PowerPoint Presentation</vt:lpstr>
      <vt:lpstr>EXPLORATORY DATA ANALYSIS</vt:lpstr>
      <vt:lpstr>Visualization of Numerical columns</vt:lpstr>
      <vt:lpstr>OBSERVATIONS</vt:lpstr>
      <vt:lpstr>Visualization of Categorical Columns</vt:lpstr>
      <vt:lpstr>OBSERVATIONS</vt:lpstr>
      <vt:lpstr>ANALYSIS</vt:lpstr>
      <vt:lpstr>MODEL BUILDING</vt:lpstr>
      <vt:lpstr>LINEAR REGRESSION</vt:lpstr>
      <vt:lpstr>KNN REGRESSOR</vt:lpstr>
      <vt:lpstr>RANDOM FOREST REGRESSOR</vt:lpstr>
      <vt:lpstr>XGB REGRESSOR</vt:lpstr>
      <vt:lpstr>GRADIENT BOOSTING  REGRESSOR</vt:lpstr>
      <vt:lpstr>RIDGE REGRESSOR</vt:lpstr>
      <vt:lpstr>HYPER PARAMETER  TUNING</vt:lpstr>
      <vt:lpstr>PowerPoint Presentation</vt:lpstr>
      <vt:lpstr>CONCLUSIONS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used car price</dc:title>
  <dc:creator>Sulthan Raazi</dc:creator>
  <cp:keywords>DAFI1w4SBuw,BAA6upGj5i8</cp:keywords>
  <cp:lastModifiedBy>Sulthan Raazi</cp:lastModifiedBy>
  <cp:revision>1</cp:revision>
  <dcterms:created xsi:type="dcterms:W3CDTF">2022-08-09T20:44:19Z</dcterms:created>
  <dcterms:modified xsi:type="dcterms:W3CDTF">2022-08-09T20:46:59Z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2022-08-09T00:00:00Z</vt:filetime>
  </property>
  <property fmtid="{D5CDD505-2E9C-101B-9397-08002B2CF9AE}" pid="3" name="Creator">
    <vt:lpwstr>Canva</vt:lpwstr>
  </property>
  <property fmtid="{D5CDD505-2E9C-101B-9397-08002B2CF9AE}" pid="4" name="LastSaved">
    <vt:filetime>2022-08-09T00:00:00Z</vt:filetime>
  </property>
</Properties>
</file>